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476F1C-2020-4CC5-A767-E0AC4FBC3046}" type="slidenum">
              <a:rPr lang="cs-CZ" smtClean="0"/>
              <a:pPr/>
              <a:t>2</a:t>
            </a:fld>
            <a:endParaRPr lang="cs-CZ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0099F1-EBF8-41A0-A994-22DA1BC13954}" type="slidenum">
              <a:rPr lang="cs-CZ" smtClean="0"/>
              <a:pPr/>
              <a:t>3</a:t>
            </a:fld>
            <a:endParaRPr lang="cs-CZ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17CB38-E310-4AFB-88C5-FBB6EAFD5F38}" type="slidenum">
              <a:rPr lang="cs-CZ" smtClean="0"/>
              <a:pPr/>
              <a:t>4</a:t>
            </a:fld>
            <a:endParaRPr lang="cs-CZ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FE046D-7027-497B-BFFD-17B3B5070A08}" type="slidenum">
              <a:rPr lang="cs-CZ" smtClean="0"/>
              <a:pPr/>
              <a:t>5</a:t>
            </a:fld>
            <a:endParaRPr lang="cs-CZ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3B6EE9-969D-4C61-9AE8-13349A96985F}" type="slidenum">
              <a:rPr lang="cs-CZ" smtClean="0"/>
              <a:pPr/>
              <a:t>6</a:t>
            </a:fld>
            <a:endParaRPr lang="cs-CZ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A2ED53-060C-4C64-B771-C756C9DD2685}" type="slidenum">
              <a:rPr lang="cs-CZ" smtClean="0"/>
              <a:pPr/>
              <a:t>7</a:t>
            </a:fld>
            <a:endParaRPr lang="cs-CZ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88A60F-A0DF-440F-992D-53E1EE5FD19C}" type="slidenum">
              <a:rPr lang="cs-CZ" smtClean="0"/>
              <a:pPr/>
              <a:t>8</a:t>
            </a:fld>
            <a:endParaRPr lang="cs-CZ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9882CC-39D3-4999-8441-39C7E6930216}" type="slidenum">
              <a:rPr lang="cs-CZ" smtClean="0"/>
              <a:pPr/>
              <a:t>9</a:t>
            </a:fld>
            <a:endParaRPr lang="cs-CZ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46C4DC-B8DC-41EA-996A-97D1A642CDA7}" type="slidenum">
              <a:rPr lang="cs-CZ" smtClean="0"/>
              <a:pPr/>
              <a:t>10</a:t>
            </a:fld>
            <a:endParaRPr lang="cs-CZ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E2B62A2-7537-4270-8DF9-C094EB874836}" type="slidenum">
              <a:rPr lang="cs-CZ" smtClean="0"/>
              <a:pPr/>
              <a:t>11</a:t>
            </a:fld>
            <a:endParaRPr lang="cs-CZ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377171-DECC-4051-B8D8-4E8C98556450}" type="slidenum">
              <a:rPr lang="cs-CZ" smtClean="0"/>
              <a:pPr/>
              <a:t>13</a:t>
            </a:fld>
            <a:endParaRPr lang="cs-CZ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0C62563-662B-4B89-AD1E-7326CACBD5F3}" type="slidenum">
              <a:rPr lang="cs-CZ" smtClean="0"/>
              <a:pPr/>
              <a:t>14</a:t>
            </a:fld>
            <a:endParaRPr lang="cs-CZ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BF93AC-B14F-4085-A5E0-AE4C5C0654A0}" type="slidenum">
              <a:rPr lang="cs-CZ" smtClean="0"/>
              <a:pPr/>
              <a:t>15</a:t>
            </a:fld>
            <a:endParaRPr lang="cs-CZ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9864E8-AF7E-4B12-BA0B-A7F56BE397E4}" type="slidenum">
              <a:rPr lang="cs-CZ" smtClean="0"/>
              <a:pPr/>
              <a:t>16</a:t>
            </a:fld>
            <a:endParaRPr lang="cs-CZ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9513" y="708025"/>
            <a:ext cx="4532312" cy="33988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4318000"/>
            <a:ext cx="5029200" cy="4106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1EA0FE-BD9C-4C52-B3DE-CE147886BFBA}" type="slidenum">
              <a:rPr lang="cs-CZ" smtClean="0"/>
              <a:pPr/>
              <a:t>17</a:t>
            </a:fld>
            <a:endParaRPr lang="cs-CZ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639709-9AF6-47CE-AB64-6276701DF900}" type="slidenum">
              <a:rPr lang="cs-CZ" smtClean="0"/>
              <a:pPr/>
              <a:t>18</a:t>
            </a:fld>
            <a:endParaRPr lang="cs-CZ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A4ED90-C7B4-47DE-A435-A06CDE93901C}" type="slidenum">
              <a:rPr lang="cs-CZ" smtClean="0"/>
              <a:pPr/>
              <a:t>19</a:t>
            </a:fld>
            <a:endParaRPr lang="cs-CZ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45DD7-7E58-4C85-BB63-CD15EF73AF22}" type="slidenum">
              <a:rPr lang="cs-CZ" altLang="en-US"/>
              <a:pPr>
                <a:defRPr/>
              </a:pPr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325850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15</a:t>
            </a:r>
            <a:r>
              <a:rPr lang="en-US" sz="2800" baseline="30000" smtClean="0"/>
              <a:t>th</a:t>
            </a:r>
            <a:r>
              <a:rPr lang="en-US" sz="280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Network Communication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GB" sz="2200" smtClean="0"/>
              <a:t>Namespace System.Net supports the implementation of typical client/server applications</a:t>
            </a:r>
          </a:p>
          <a:p>
            <a:pPr eaLnBrk="1" hangingPunct="1"/>
            <a:endParaRPr lang="en-GB" sz="2200" smtClean="0"/>
          </a:p>
          <a:p>
            <a:pPr eaLnBrk="1" hangingPunct="1"/>
            <a:r>
              <a:rPr lang="en-GB" sz="2000" i="1" smtClean="0"/>
              <a:t>System.Net</a:t>
            </a:r>
            <a:r>
              <a:rPr lang="en-GB" sz="2200" smtClean="0"/>
              <a:t> offers implementation of:</a:t>
            </a:r>
          </a:p>
          <a:p>
            <a:pPr lvl="1" eaLnBrk="1" hangingPunct="1"/>
            <a:r>
              <a:rPr lang="en-GB" sz="2000" smtClean="0"/>
              <a:t>Internet protocols, e.g.: TCP, UDP, HTTP;</a:t>
            </a:r>
          </a:p>
          <a:p>
            <a:pPr lvl="1" eaLnBrk="1" hangingPunct="1"/>
            <a:r>
              <a:rPr lang="en-GB" sz="2000" smtClean="0"/>
              <a:t>Internet services, e.g.: DNS (Domain Name System)</a:t>
            </a:r>
          </a:p>
          <a:p>
            <a:pPr lvl="1" eaLnBrk="1" hangingPunct="1"/>
            <a:r>
              <a:rPr lang="en-GB" sz="2000" smtClean="0"/>
              <a:t>other protocols, e.g.: IrDA</a:t>
            </a:r>
          </a:p>
          <a:p>
            <a:pPr eaLnBrk="1" hangingPunct="1"/>
            <a:endParaRPr lang="en-GB" sz="2200" smtClean="0"/>
          </a:p>
          <a:p>
            <a:pPr eaLnBrk="1" hangingPunct="1"/>
            <a:r>
              <a:rPr lang="en-GB" sz="2000" i="1" smtClean="0"/>
              <a:t>System.Net.Sockets</a:t>
            </a:r>
            <a:r>
              <a:rPr lang="en-GB" sz="2000" smtClean="0"/>
              <a:t> offers support for the creation of data streams over networks</a:t>
            </a:r>
            <a:r>
              <a:rPr lang="en-GB" sz="22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062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Adressing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GB" sz="2200" smtClean="0"/>
              <a:t>Addressing is done by classes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000" smtClean="0"/>
              <a:t>IPAddress: represents IP address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000" smtClean="0"/>
              <a:t>IPEndPoint: represents end point with IP address and port</a:t>
            </a:r>
          </a:p>
          <a:p>
            <a:pPr lvl="1" eaLnBrk="1" hangingPunct="1">
              <a:buFont typeface="Wingdings" pitchFamily="2" charset="2"/>
              <a:buNone/>
            </a:pPr>
            <a:endParaRPr lang="en-GB" sz="2000" smtClean="0"/>
          </a:p>
          <a:p>
            <a:pPr eaLnBrk="1" hangingPunct="1">
              <a:buFont typeface="Wingdings" pitchFamily="2" charset="2"/>
              <a:buNone/>
            </a:pPr>
            <a:r>
              <a:rPr lang="en-GB" sz="2000" smtClean="0"/>
              <a:t>Example: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000" smtClean="0"/>
              <a:t>	</a:t>
            </a:r>
            <a:r>
              <a:rPr lang="en-GB" sz="1800" smtClean="0"/>
              <a:t/>
            </a:r>
            <a:br>
              <a:rPr lang="en-GB" sz="1800" smtClean="0"/>
            </a:br>
            <a:r>
              <a:rPr lang="en-GB" sz="2000" smtClean="0"/>
              <a:t>IPAddress ipAdr = </a:t>
            </a:r>
            <a:r>
              <a:rPr lang="en-GB" sz="2000" smtClean="0">
                <a:solidFill>
                  <a:schemeClr val="accent2"/>
                </a:solidFill>
              </a:rPr>
              <a:t>new</a:t>
            </a:r>
            <a:r>
              <a:rPr lang="en-GB" sz="2000" smtClean="0"/>
              <a:t> IPAddress(</a:t>
            </a:r>
            <a:r>
              <a:rPr lang="en-GB" sz="2000" smtClean="0">
                <a:solidFill>
                  <a:srgbClr val="CC0000"/>
                </a:solidFill>
              </a:rPr>
              <a:t>"254.10.120.3"</a:t>
            </a:r>
            <a:r>
              <a:rPr lang="en-GB" sz="2000" smtClean="0"/>
              <a:t>);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000" smtClean="0"/>
              <a:t>	</a:t>
            </a:r>
            <a:r>
              <a:rPr lang="en-GB" sz="2000" smtClean="0">
                <a:solidFill>
                  <a:srgbClr val="008000"/>
                </a:solidFill>
              </a:rPr>
              <a:t>// Create a new IPEndPoint with port number 80 (HTTP)</a:t>
            </a:r>
            <a:r>
              <a:rPr lang="en-GB" sz="200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000" smtClean="0"/>
              <a:t>	IPEndPoint ep = </a:t>
            </a:r>
            <a:r>
              <a:rPr lang="en-GB" sz="2000" smtClean="0">
                <a:solidFill>
                  <a:schemeClr val="accent2"/>
                </a:solidFill>
              </a:rPr>
              <a:t>new</a:t>
            </a:r>
            <a:r>
              <a:rPr lang="en-GB" sz="2000" smtClean="0"/>
              <a:t> IPEndPoint(ipAdr, 80);</a:t>
            </a:r>
          </a:p>
          <a:p>
            <a:pPr eaLnBrk="1" hangingPunct="1">
              <a:buFont typeface="Wingdings" pitchFamily="2" charset="2"/>
              <a:buNone/>
            </a:pPr>
            <a:endParaRPr lang="en-GB" sz="1700" smtClean="0"/>
          </a:p>
        </p:txBody>
      </p:sp>
    </p:spTree>
    <p:extLst>
      <p:ext uri="{BB962C8B-B14F-4D97-AF65-F5344CB8AC3E}">
        <p14:creationId xmlns:p14="http://schemas.microsoft.com/office/powerpoint/2010/main" val="42252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DNS (Domain Name System)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685800" y="1295400"/>
            <a:ext cx="8062913" cy="5157788"/>
          </a:xfrm>
        </p:spPr>
        <p:txBody>
          <a:bodyPr/>
          <a:lstStyle/>
          <a:p>
            <a:pPr marL="261938" indent="-261938" eaLnBrk="1" hangingPunct="1"/>
            <a:r>
              <a:rPr lang="en-GB" sz="2200" smtClean="0"/>
              <a:t>DNS offers an IP into domain name mapping service</a:t>
            </a:r>
          </a:p>
          <a:p>
            <a:pPr marL="261938" indent="-261938" eaLnBrk="1" hangingPunct="1"/>
            <a:r>
              <a:rPr lang="en-GB" sz="2200" smtClean="0"/>
              <a:t>Class Dns supports DNS mapping </a:t>
            </a:r>
          </a:p>
          <a:p>
            <a:pPr marL="261938" indent="-261938" eaLnBrk="1" hangingPunct="1"/>
            <a:r>
              <a:rPr lang="en-GB" sz="2200" smtClean="0"/>
              <a:t>Class IPHostEntry is container class for address information</a:t>
            </a:r>
          </a:p>
          <a:p>
            <a:pPr marL="261938" indent="-261938" eaLnBrk="1" hangingPunct="1"/>
            <a:endParaRPr lang="en-GB" sz="2200" smtClean="0"/>
          </a:p>
          <a:p>
            <a:pPr marL="261938" indent="-261938" eaLnBrk="1" hangingPunct="1">
              <a:buFont typeface="Wingdings" pitchFamily="2" charset="2"/>
              <a:buNone/>
            </a:pPr>
            <a:r>
              <a:rPr lang="en-GB" sz="2200" smtClean="0"/>
              <a:t>Example:</a:t>
            </a:r>
          </a:p>
          <a:p>
            <a:pPr lvl="1" indent="-31750" eaLnBrk="1" hangingPunct="1">
              <a:buFont typeface="Wingdings" pitchFamily="2" charset="2"/>
              <a:buNone/>
            </a:pPr>
            <a:r>
              <a:rPr lang="en-GB" sz="2000" smtClean="0"/>
              <a:t>	</a:t>
            </a:r>
            <a:br>
              <a:rPr lang="en-GB" sz="2000" smtClean="0"/>
            </a:br>
            <a:r>
              <a:rPr lang="en-GB" sz="2000" smtClean="0">
                <a:solidFill>
                  <a:srgbClr val="008000"/>
                </a:solidFill>
              </a:rPr>
              <a:t>// Get all the addresses of a given DNS name</a:t>
            </a:r>
            <a:r>
              <a:rPr lang="en-GB" sz="2000" smtClean="0"/>
              <a:t> </a:t>
            </a:r>
          </a:p>
          <a:p>
            <a:pPr lvl="1" indent="-31750" eaLnBrk="1" hangingPunct="1">
              <a:buFont typeface="Wingdings" pitchFamily="2" charset="2"/>
              <a:buNone/>
            </a:pPr>
            <a:r>
              <a:rPr lang="en-GB" sz="2000" smtClean="0"/>
              <a:t>	IPHostEntry host = Dns.Resolve(</a:t>
            </a:r>
            <a:r>
              <a:rPr lang="en-GB" sz="2000" smtClean="0">
                <a:solidFill>
                  <a:srgbClr val="990033"/>
                </a:solidFill>
              </a:rPr>
              <a:t>"dotnet.jku.at“</a:t>
            </a:r>
            <a:r>
              <a:rPr lang="en-GB" sz="2000" smtClean="0"/>
              <a:t>);</a:t>
            </a:r>
          </a:p>
          <a:p>
            <a:pPr lvl="1" indent="-31750" eaLnBrk="1" hangingPunct="1">
              <a:buFont typeface="Wingdings" pitchFamily="2" charset="2"/>
              <a:buNone/>
            </a:pPr>
            <a:r>
              <a:rPr lang="en-GB" sz="2000" smtClean="0"/>
              <a:t>	</a:t>
            </a:r>
            <a:r>
              <a:rPr lang="en-GB" sz="2000" smtClean="0">
                <a:solidFill>
                  <a:schemeClr val="accent2"/>
                </a:solidFill>
              </a:rPr>
              <a:t>foreach</a:t>
            </a:r>
            <a:r>
              <a:rPr lang="en-GB" sz="2000" smtClean="0"/>
              <a:t> (IPAddress ip </a:t>
            </a:r>
            <a:r>
              <a:rPr lang="en-GB" sz="2000" smtClean="0">
                <a:solidFill>
                  <a:schemeClr val="accent2"/>
                </a:solidFill>
              </a:rPr>
              <a:t>in</a:t>
            </a:r>
            <a:r>
              <a:rPr lang="en-GB" sz="2000" smtClean="0"/>
              <a:t> host.AddressList)</a:t>
            </a:r>
          </a:p>
          <a:p>
            <a:pPr lvl="1" indent="-31750" eaLnBrk="1" hangingPunct="1">
              <a:buFont typeface="Wingdings" pitchFamily="2" charset="2"/>
              <a:buNone/>
            </a:pPr>
            <a:r>
              <a:rPr lang="en-GB" sz="2000" smtClean="0"/>
              <a:t>		    Console.WriteLine(ip.ToString()); </a:t>
            </a:r>
          </a:p>
        </p:txBody>
      </p:sp>
    </p:spTree>
    <p:extLst>
      <p:ext uri="{BB962C8B-B14F-4D97-AF65-F5344CB8AC3E}">
        <p14:creationId xmlns:p14="http://schemas.microsoft.com/office/powerpoint/2010/main" val="118601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8625"/>
            <a:ext cx="7543800" cy="5715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Sockets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628775"/>
            <a:ext cx="7845425" cy="287813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GB" sz="2200" smtClean="0"/>
              <a:t>Sockets represent bidirectional communication channels, which allow sending and receiving of streamed data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GB" sz="2200" smtClean="0"/>
              <a:t>Client/server architectures</a:t>
            </a:r>
          </a:p>
          <a:p>
            <a:pPr lvl="1" eaLnBrk="1" hangingPunct="1">
              <a:lnSpc>
                <a:spcPct val="70000"/>
              </a:lnSpc>
              <a:spcAft>
                <a:spcPct val="20000"/>
              </a:spcAft>
            </a:pPr>
            <a:r>
              <a:rPr lang="en-GB" sz="2400" smtClean="0"/>
              <a:t>client sends request to the server</a:t>
            </a:r>
          </a:p>
          <a:p>
            <a:pPr lvl="1" eaLnBrk="1" hangingPunct="1">
              <a:lnSpc>
                <a:spcPct val="70000"/>
              </a:lnSpc>
              <a:spcAft>
                <a:spcPct val="20000"/>
              </a:spcAft>
            </a:pPr>
            <a:r>
              <a:rPr lang="en-GB" sz="2400" smtClean="0"/>
              <a:t>server handles request and</a:t>
            </a:r>
          </a:p>
          <a:p>
            <a:pPr lvl="1" eaLnBrk="1" hangingPunct="1">
              <a:lnSpc>
                <a:spcPct val="70000"/>
              </a:lnSpc>
              <a:spcAft>
                <a:spcPct val="20000"/>
              </a:spcAft>
            </a:pPr>
            <a:r>
              <a:rPr lang="en-GB" sz="2400" smtClean="0"/>
              <a:t>sends back response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GB" sz="2200" smtClean="0"/>
              <a:t>Addressing by IP addresses and ports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GB" sz="2200" smtClean="0"/>
              <a:t>Data exchange by streams (see </a:t>
            </a:r>
            <a:r>
              <a:rPr lang="en-GB" sz="2200" i="1" smtClean="0"/>
              <a:t>Streaming</a:t>
            </a:r>
            <a:r>
              <a:rPr lang="en-GB" sz="220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12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Sockets in .NET (1) 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268413"/>
            <a:ext cx="3886200" cy="14398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GB" sz="1600" smtClean="0"/>
              <a:t>Server</a:t>
            </a:r>
          </a:p>
          <a:p>
            <a:pPr marL="355600" lvl="1" indent="-176213" eaLnBrk="1" hangingPunct="1"/>
            <a:r>
              <a:rPr lang="en-GB" sz="1600" smtClean="0"/>
              <a:t>Create socket and bind it to end point</a:t>
            </a:r>
          </a:p>
          <a:p>
            <a:pPr marL="355600" lvl="1" indent="-176213" eaLnBrk="1" hangingPunct="1"/>
            <a:r>
              <a:rPr lang="en-GB" sz="1600" smtClean="0"/>
              <a:t>Open socket for maximal 10 clients</a:t>
            </a:r>
          </a:p>
        </p:txBody>
      </p:sp>
      <p:sp>
        <p:nvSpPr>
          <p:cNvPr id="297988" name="Rectangle 4"/>
          <p:cNvSpPr>
            <a:spLocks noChangeArrowheads="1"/>
          </p:cNvSpPr>
          <p:nvPr/>
        </p:nvSpPr>
        <p:spPr bwMode="auto">
          <a:xfrm>
            <a:off x="609600" y="2204864"/>
            <a:ext cx="4032250" cy="1944216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/>
              <a:t>Socket s0 = new Socket</a:t>
            </a:r>
            <a:r>
              <a:rPr lang="en-GB" sz="1500" dirty="0" smtClean="0"/>
              <a:t>(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/>
              <a:t>	</a:t>
            </a:r>
            <a:r>
              <a:rPr lang="en-GB" sz="1500" dirty="0" err="1" smtClean="0"/>
              <a:t>AddressFamily.InterNetwork</a:t>
            </a:r>
            <a:r>
              <a:rPr lang="en-GB" sz="1500" dirty="0"/>
              <a:t>, </a:t>
            </a:r>
            <a:r>
              <a:rPr lang="en-GB" sz="1500" dirty="0" err="1"/>
              <a:t>SocketType.Stream</a:t>
            </a:r>
            <a:r>
              <a:rPr lang="en-GB" sz="1500" dirty="0"/>
              <a:t>, </a:t>
            </a:r>
            <a:r>
              <a:rPr lang="en-GB" sz="1500" dirty="0" err="1" smtClean="0"/>
              <a:t>ProtocolType.Tcp</a:t>
            </a:r>
            <a:endParaRPr lang="en-GB" sz="1500" dirty="0" smtClean="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 smtClean="0"/>
              <a:t>);</a:t>
            </a:r>
            <a:endParaRPr lang="en-GB" sz="1500" dirty="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 err="1"/>
              <a:t>IPAddress</a:t>
            </a:r>
            <a:r>
              <a:rPr lang="en-GB" sz="1500" dirty="0"/>
              <a:t> </a:t>
            </a:r>
            <a:r>
              <a:rPr lang="en-GB" sz="1500" dirty="0" err="1"/>
              <a:t>ip</a:t>
            </a:r>
            <a:r>
              <a:rPr lang="en-GB" sz="1500" dirty="0"/>
              <a:t> = </a:t>
            </a:r>
            <a:r>
              <a:rPr lang="en-GB" sz="1500" dirty="0" err="1"/>
              <a:t>IPAddress.parse</a:t>
            </a:r>
            <a:r>
              <a:rPr lang="en-GB" sz="1500" dirty="0"/>
              <a:t>(…);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 err="1"/>
              <a:t>IPEndPoint</a:t>
            </a:r>
            <a:r>
              <a:rPr lang="en-GB" sz="1500" dirty="0"/>
              <a:t> ep = new </a:t>
            </a:r>
            <a:r>
              <a:rPr lang="en-GB" sz="1500" dirty="0" err="1"/>
              <a:t>IPEndPoint</a:t>
            </a:r>
            <a:r>
              <a:rPr lang="en-GB" sz="1500" dirty="0"/>
              <a:t>(ip,5000);</a:t>
            </a:r>
            <a:endParaRPr lang="en-GB" sz="1700" dirty="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/>
              <a:t>s0.Bind(ep);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/>
              <a:t>s0.Listen(10);</a:t>
            </a:r>
          </a:p>
        </p:txBody>
      </p:sp>
      <p:sp>
        <p:nvSpPr>
          <p:cNvPr id="297989" name="Rectangle 5"/>
          <p:cNvSpPr>
            <a:spLocks noChangeArrowheads="1"/>
          </p:cNvSpPr>
          <p:nvPr/>
        </p:nvSpPr>
        <p:spPr bwMode="auto">
          <a:xfrm>
            <a:off x="4646613" y="1268413"/>
            <a:ext cx="38862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600"/>
              <a:t>Client</a:t>
            </a:r>
          </a:p>
          <a:p>
            <a:pPr marL="355600" lvl="1" indent="-17621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GB" sz="1600"/>
              <a:t>Create socket und end point for client</a:t>
            </a:r>
          </a:p>
        </p:txBody>
      </p:sp>
      <p:sp>
        <p:nvSpPr>
          <p:cNvPr id="297990" name="Rectangle 6"/>
          <p:cNvSpPr>
            <a:spLocks noChangeArrowheads="1"/>
          </p:cNvSpPr>
          <p:nvPr/>
        </p:nvSpPr>
        <p:spPr bwMode="auto">
          <a:xfrm>
            <a:off x="4787900" y="2204864"/>
            <a:ext cx="4032250" cy="1944216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 smtClean="0"/>
              <a:t>Socket </a:t>
            </a:r>
            <a:r>
              <a:rPr lang="en-GB" sz="1500" dirty="0"/>
              <a:t>s2 = new Socket</a:t>
            </a:r>
            <a:r>
              <a:rPr lang="en-GB" sz="1500" dirty="0" smtClean="0"/>
              <a:t>(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/>
              <a:t>	</a:t>
            </a:r>
            <a:r>
              <a:rPr lang="en-GB" sz="1500" dirty="0" err="1" smtClean="0"/>
              <a:t>AddressFamily.InterNetwork</a:t>
            </a:r>
            <a:r>
              <a:rPr lang="en-GB" sz="1500" dirty="0"/>
              <a:t>, </a:t>
            </a:r>
            <a:r>
              <a:rPr lang="en-GB" sz="1500" dirty="0" err="1"/>
              <a:t>SocketType.Stream</a:t>
            </a:r>
            <a:r>
              <a:rPr lang="en-GB" sz="1500" dirty="0"/>
              <a:t>, </a:t>
            </a:r>
            <a:r>
              <a:rPr lang="en-GB" sz="1500" dirty="0" err="1" smtClean="0"/>
              <a:t>ProtocolType.Tcp</a:t>
            </a:r>
            <a:endParaRPr lang="en-GB" sz="1500" dirty="0" smtClean="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 smtClean="0"/>
              <a:t>);</a:t>
            </a:r>
            <a:endParaRPr lang="en-GB" sz="1500" dirty="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 dirty="0" err="1"/>
              <a:t>IPAddress</a:t>
            </a:r>
            <a:r>
              <a:rPr lang="en-GB" sz="1500" dirty="0"/>
              <a:t> </a:t>
            </a:r>
            <a:r>
              <a:rPr lang="en-GB" sz="1500" dirty="0" err="1"/>
              <a:t>ip</a:t>
            </a:r>
            <a:r>
              <a:rPr lang="en-GB" sz="1500" dirty="0"/>
              <a:t> = </a:t>
            </a:r>
            <a:r>
              <a:rPr lang="en-GB" sz="1500" dirty="0" err="1"/>
              <a:t>IPAddress.Parse</a:t>
            </a:r>
            <a:r>
              <a:rPr lang="en-GB" sz="1500" dirty="0"/>
              <a:t>(…);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GB" sz="15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619250" y="4294188"/>
            <a:ext cx="2116138" cy="1008062"/>
            <a:chOff x="1275" y="2478"/>
            <a:chExt cx="1333" cy="635"/>
          </a:xfrm>
        </p:grpSpPr>
        <p:sp>
          <p:nvSpPr>
            <p:cNvPr id="16398" name="Rectangle 8"/>
            <p:cNvSpPr>
              <a:spLocks noChangeArrowheads="1"/>
            </p:cNvSpPr>
            <p:nvPr/>
          </p:nvSpPr>
          <p:spPr bwMode="auto">
            <a:xfrm>
              <a:off x="1319" y="2478"/>
              <a:ext cx="862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6399" name="Rectangle 9"/>
            <p:cNvSpPr>
              <a:spLocks noChangeArrowheads="1"/>
            </p:cNvSpPr>
            <p:nvPr/>
          </p:nvSpPr>
          <p:spPr bwMode="auto">
            <a:xfrm>
              <a:off x="1818" y="2704"/>
              <a:ext cx="363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en-GB" sz="1200"/>
                <a:t>5000</a:t>
              </a:r>
            </a:p>
          </p:txBody>
        </p:sp>
        <p:sp>
          <p:nvSpPr>
            <p:cNvPr id="16400" name="Rectangle 10"/>
            <p:cNvSpPr>
              <a:spLocks noChangeArrowheads="1"/>
            </p:cNvSpPr>
            <p:nvPr/>
          </p:nvSpPr>
          <p:spPr bwMode="auto">
            <a:xfrm>
              <a:off x="1818" y="2840"/>
              <a:ext cx="363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en-GB" sz="1200"/>
                <a:t>…</a:t>
              </a:r>
            </a:p>
          </p:txBody>
        </p:sp>
        <p:sp>
          <p:nvSpPr>
            <p:cNvPr id="16401" name="Rectangle 11"/>
            <p:cNvSpPr>
              <a:spLocks noChangeArrowheads="1"/>
            </p:cNvSpPr>
            <p:nvPr/>
          </p:nvSpPr>
          <p:spPr bwMode="auto">
            <a:xfrm>
              <a:off x="1818" y="2568"/>
              <a:ext cx="363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en-GB" sz="1200"/>
                <a:t>…</a:t>
              </a:r>
            </a:p>
          </p:txBody>
        </p:sp>
        <p:sp>
          <p:nvSpPr>
            <p:cNvPr id="16402" name="Line 12"/>
            <p:cNvSpPr>
              <a:spLocks noChangeShapeType="1"/>
            </p:cNvSpPr>
            <p:nvPr/>
          </p:nvSpPr>
          <p:spPr bwMode="auto">
            <a:xfrm>
              <a:off x="2181" y="2795"/>
              <a:ext cx="2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403" name="AutoShape 13"/>
            <p:cNvSpPr>
              <a:spLocks noChangeArrowheads="1"/>
            </p:cNvSpPr>
            <p:nvPr/>
          </p:nvSpPr>
          <p:spPr bwMode="auto">
            <a:xfrm rot="-5400000">
              <a:off x="2450" y="2772"/>
              <a:ext cx="90" cy="4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6404" name="Text Box 14"/>
            <p:cNvSpPr txBox="1">
              <a:spLocks noChangeArrowheads="1"/>
            </p:cNvSpPr>
            <p:nvPr/>
          </p:nvSpPr>
          <p:spPr bwMode="auto">
            <a:xfrm>
              <a:off x="2391" y="2568"/>
              <a:ext cx="21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s0</a:t>
              </a:r>
            </a:p>
          </p:txBody>
        </p:sp>
        <p:sp>
          <p:nvSpPr>
            <p:cNvPr id="16405" name="Text Box 15"/>
            <p:cNvSpPr txBox="1">
              <a:spLocks noChangeArrowheads="1"/>
            </p:cNvSpPr>
            <p:nvPr/>
          </p:nvSpPr>
          <p:spPr bwMode="auto">
            <a:xfrm>
              <a:off x="1275" y="2659"/>
              <a:ext cx="3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Server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5094288" y="4365625"/>
            <a:ext cx="1998662" cy="1008063"/>
            <a:chOff x="3209" y="2523"/>
            <a:chExt cx="1259" cy="635"/>
          </a:xfrm>
        </p:grpSpPr>
        <p:sp>
          <p:nvSpPr>
            <p:cNvPr id="16393" name="Rectangle 17"/>
            <p:cNvSpPr>
              <a:spLocks noChangeArrowheads="1"/>
            </p:cNvSpPr>
            <p:nvPr/>
          </p:nvSpPr>
          <p:spPr bwMode="auto">
            <a:xfrm>
              <a:off x="3606" y="2523"/>
              <a:ext cx="862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6394" name="Line 18"/>
            <p:cNvSpPr>
              <a:spLocks noChangeShapeType="1"/>
            </p:cNvSpPr>
            <p:nvPr/>
          </p:nvSpPr>
          <p:spPr bwMode="auto">
            <a:xfrm flipH="1">
              <a:off x="3335" y="2795"/>
              <a:ext cx="2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395" name="AutoShape 19"/>
            <p:cNvSpPr>
              <a:spLocks noChangeArrowheads="1"/>
            </p:cNvSpPr>
            <p:nvPr/>
          </p:nvSpPr>
          <p:spPr bwMode="auto">
            <a:xfrm rot="5400000" flipH="1">
              <a:off x="3267" y="2773"/>
              <a:ext cx="90" cy="44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6396" name="Text Box 20"/>
            <p:cNvSpPr txBox="1">
              <a:spLocks noChangeArrowheads="1"/>
            </p:cNvSpPr>
            <p:nvPr/>
          </p:nvSpPr>
          <p:spPr bwMode="auto">
            <a:xfrm>
              <a:off x="3209" y="2568"/>
              <a:ext cx="21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s2</a:t>
              </a:r>
            </a:p>
          </p:txBody>
        </p:sp>
        <p:sp>
          <p:nvSpPr>
            <p:cNvPr id="16397" name="Text Box 21"/>
            <p:cNvSpPr txBox="1">
              <a:spLocks noChangeArrowheads="1"/>
            </p:cNvSpPr>
            <p:nvPr/>
          </p:nvSpPr>
          <p:spPr bwMode="auto">
            <a:xfrm>
              <a:off x="3764" y="2795"/>
              <a:ext cx="3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Client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03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7" grpId="0" build="p" autoUpdateAnimBg="0"/>
      <p:bldP spid="297988" grpId="0" animBg="1" autoUpdateAnimBg="0"/>
      <p:bldP spid="297989" grpId="0" autoUpdateAnimBg="0"/>
      <p:bldP spid="297990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Sockets in .NET (2)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268413"/>
            <a:ext cx="3886200" cy="1439862"/>
          </a:xfrm>
        </p:spPr>
        <p:txBody>
          <a:bodyPr/>
          <a:lstStyle/>
          <a:p>
            <a:pPr marL="355600" lvl="1" indent="-176213" eaLnBrk="1" hangingPunct="1"/>
            <a:r>
              <a:rPr lang="en-GB" sz="2000" smtClean="0"/>
              <a:t>Wait for connection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09600" y="1700213"/>
            <a:ext cx="3960813" cy="57626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Socket s1 = s0.Accept(); </a:t>
            </a:r>
          </a:p>
        </p:txBody>
      </p:sp>
      <p:sp>
        <p:nvSpPr>
          <p:cNvPr id="300037" name="Rectangle 5"/>
          <p:cNvSpPr>
            <a:spLocks noChangeArrowheads="1"/>
          </p:cNvSpPr>
          <p:nvPr/>
        </p:nvSpPr>
        <p:spPr bwMode="auto">
          <a:xfrm>
            <a:off x="4646613" y="1268413"/>
            <a:ext cx="41021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lvl="1" indent="-17621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GB" sz="2000"/>
              <a:t>Connect to end point</a:t>
            </a:r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4787900" y="1700213"/>
            <a:ext cx="3887788" cy="576262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IPEndPoint ep = new IPEndPoint(ip,5000);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s2.Connect(ep);  </a:t>
            </a:r>
          </a:p>
        </p:txBody>
      </p: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5094288" y="2420938"/>
            <a:ext cx="1998662" cy="1008062"/>
            <a:chOff x="3209" y="1525"/>
            <a:chExt cx="1259" cy="635"/>
          </a:xfrm>
        </p:grpSpPr>
        <p:sp>
          <p:nvSpPr>
            <p:cNvPr id="17434" name="Rectangle 8"/>
            <p:cNvSpPr>
              <a:spLocks noChangeArrowheads="1"/>
            </p:cNvSpPr>
            <p:nvPr/>
          </p:nvSpPr>
          <p:spPr bwMode="auto">
            <a:xfrm>
              <a:off x="3606" y="1525"/>
              <a:ext cx="862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7435" name="Line 9"/>
            <p:cNvSpPr>
              <a:spLocks noChangeShapeType="1"/>
            </p:cNvSpPr>
            <p:nvPr/>
          </p:nvSpPr>
          <p:spPr bwMode="auto">
            <a:xfrm flipH="1">
              <a:off x="3335" y="1934"/>
              <a:ext cx="2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436" name="AutoShape 10"/>
            <p:cNvSpPr>
              <a:spLocks noChangeArrowheads="1"/>
            </p:cNvSpPr>
            <p:nvPr/>
          </p:nvSpPr>
          <p:spPr bwMode="auto">
            <a:xfrm rot="5400000" flipH="1">
              <a:off x="3267" y="1912"/>
              <a:ext cx="90" cy="44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7437" name="Text Box 11"/>
            <p:cNvSpPr txBox="1">
              <a:spLocks noChangeArrowheads="1"/>
            </p:cNvSpPr>
            <p:nvPr/>
          </p:nvSpPr>
          <p:spPr bwMode="auto">
            <a:xfrm>
              <a:off x="3209" y="1707"/>
              <a:ext cx="21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s2</a:t>
              </a:r>
            </a:p>
          </p:txBody>
        </p:sp>
        <p:sp>
          <p:nvSpPr>
            <p:cNvPr id="17438" name="Text Box 12"/>
            <p:cNvSpPr txBox="1">
              <a:spLocks noChangeArrowheads="1"/>
            </p:cNvSpPr>
            <p:nvPr/>
          </p:nvSpPr>
          <p:spPr bwMode="auto">
            <a:xfrm>
              <a:off x="3764" y="1797"/>
              <a:ext cx="3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Client</a:t>
              </a:r>
            </a:p>
          </p:txBody>
        </p:sp>
      </p:grpSp>
      <p:grpSp>
        <p:nvGrpSpPr>
          <p:cNvPr id="17416" name="Group 13"/>
          <p:cNvGrpSpPr>
            <a:grpSpLocks/>
          </p:cNvGrpSpPr>
          <p:nvPr/>
        </p:nvGrpSpPr>
        <p:grpSpPr bwMode="auto">
          <a:xfrm>
            <a:off x="1619250" y="2349500"/>
            <a:ext cx="2116138" cy="1008063"/>
            <a:chOff x="1020" y="1480"/>
            <a:chExt cx="1333" cy="635"/>
          </a:xfrm>
        </p:grpSpPr>
        <p:sp>
          <p:nvSpPr>
            <p:cNvPr id="17426" name="Rectangle 14"/>
            <p:cNvSpPr>
              <a:spLocks noChangeArrowheads="1"/>
            </p:cNvSpPr>
            <p:nvPr/>
          </p:nvSpPr>
          <p:spPr bwMode="auto">
            <a:xfrm>
              <a:off x="1064" y="1480"/>
              <a:ext cx="862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7427" name="Rectangle 15"/>
            <p:cNvSpPr>
              <a:spLocks noChangeArrowheads="1"/>
            </p:cNvSpPr>
            <p:nvPr/>
          </p:nvSpPr>
          <p:spPr bwMode="auto">
            <a:xfrm>
              <a:off x="1563" y="1706"/>
              <a:ext cx="363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en-GB" sz="1200"/>
                <a:t>5000</a:t>
              </a:r>
            </a:p>
          </p:txBody>
        </p:sp>
        <p:sp>
          <p:nvSpPr>
            <p:cNvPr id="17428" name="Rectangle 16"/>
            <p:cNvSpPr>
              <a:spLocks noChangeArrowheads="1"/>
            </p:cNvSpPr>
            <p:nvPr/>
          </p:nvSpPr>
          <p:spPr bwMode="auto">
            <a:xfrm>
              <a:off x="1563" y="1842"/>
              <a:ext cx="363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en-GB" sz="1200"/>
                <a:t>…</a:t>
              </a:r>
            </a:p>
          </p:txBody>
        </p:sp>
        <p:sp>
          <p:nvSpPr>
            <p:cNvPr id="17429" name="Rectangle 17"/>
            <p:cNvSpPr>
              <a:spLocks noChangeArrowheads="1"/>
            </p:cNvSpPr>
            <p:nvPr/>
          </p:nvSpPr>
          <p:spPr bwMode="auto">
            <a:xfrm>
              <a:off x="1563" y="1570"/>
              <a:ext cx="363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en-GB" sz="1200"/>
                <a:t>…</a:t>
              </a:r>
            </a:p>
          </p:txBody>
        </p:sp>
        <p:sp>
          <p:nvSpPr>
            <p:cNvPr id="17430" name="Line 18"/>
            <p:cNvSpPr>
              <a:spLocks noChangeShapeType="1"/>
            </p:cNvSpPr>
            <p:nvPr/>
          </p:nvSpPr>
          <p:spPr bwMode="auto">
            <a:xfrm>
              <a:off x="1926" y="1797"/>
              <a:ext cx="2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431" name="AutoShape 19"/>
            <p:cNvSpPr>
              <a:spLocks noChangeArrowheads="1"/>
            </p:cNvSpPr>
            <p:nvPr/>
          </p:nvSpPr>
          <p:spPr bwMode="auto">
            <a:xfrm rot="-5400000">
              <a:off x="2195" y="1774"/>
              <a:ext cx="90" cy="4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7432" name="Text Box 20"/>
            <p:cNvSpPr txBox="1">
              <a:spLocks noChangeArrowheads="1"/>
            </p:cNvSpPr>
            <p:nvPr/>
          </p:nvSpPr>
          <p:spPr bwMode="auto">
            <a:xfrm>
              <a:off x="2136" y="1570"/>
              <a:ext cx="21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s0</a:t>
              </a:r>
            </a:p>
          </p:txBody>
        </p:sp>
        <p:sp>
          <p:nvSpPr>
            <p:cNvPr id="17433" name="Text Box 21"/>
            <p:cNvSpPr txBox="1">
              <a:spLocks noChangeArrowheads="1"/>
            </p:cNvSpPr>
            <p:nvPr/>
          </p:nvSpPr>
          <p:spPr bwMode="auto">
            <a:xfrm>
              <a:off x="1020" y="1661"/>
              <a:ext cx="3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Server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059113" y="2997200"/>
            <a:ext cx="2160587" cy="431800"/>
            <a:chOff x="1927" y="1888"/>
            <a:chExt cx="1361" cy="272"/>
          </a:xfrm>
        </p:grpSpPr>
        <p:sp>
          <p:nvSpPr>
            <p:cNvPr id="17422" name="Line 23"/>
            <p:cNvSpPr>
              <a:spLocks noChangeShapeType="1"/>
            </p:cNvSpPr>
            <p:nvPr/>
          </p:nvSpPr>
          <p:spPr bwMode="auto">
            <a:xfrm>
              <a:off x="1927" y="1933"/>
              <a:ext cx="2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423" name="AutoShape 24"/>
            <p:cNvSpPr>
              <a:spLocks noChangeArrowheads="1"/>
            </p:cNvSpPr>
            <p:nvPr/>
          </p:nvSpPr>
          <p:spPr bwMode="auto">
            <a:xfrm rot="-5400000">
              <a:off x="2196" y="1910"/>
              <a:ext cx="90" cy="4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7424" name="Text Box 25"/>
            <p:cNvSpPr txBox="1">
              <a:spLocks noChangeArrowheads="1"/>
            </p:cNvSpPr>
            <p:nvPr/>
          </p:nvSpPr>
          <p:spPr bwMode="auto">
            <a:xfrm>
              <a:off x="2137" y="1987"/>
              <a:ext cx="21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1200"/>
                <a:t>s1</a:t>
              </a:r>
            </a:p>
          </p:txBody>
        </p:sp>
        <p:sp>
          <p:nvSpPr>
            <p:cNvPr id="17425" name="Line 26"/>
            <p:cNvSpPr>
              <a:spLocks noChangeShapeType="1"/>
            </p:cNvSpPr>
            <p:nvPr/>
          </p:nvSpPr>
          <p:spPr bwMode="auto">
            <a:xfrm>
              <a:off x="2290" y="1933"/>
              <a:ext cx="9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00059" name="Rectangle 27"/>
          <p:cNvSpPr>
            <a:spLocks noChangeArrowheads="1"/>
          </p:cNvSpPr>
          <p:nvPr/>
        </p:nvSpPr>
        <p:spPr bwMode="auto">
          <a:xfrm>
            <a:off x="468313" y="3789363"/>
            <a:ext cx="38862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lvl="1" indent="-17621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GB" sz="2000"/>
              <a:t>Communicate with client and disconnect</a:t>
            </a:r>
          </a:p>
        </p:txBody>
      </p:sp>
      <p:sp>
        <p:nvSpPr>
          <p:cNvPr id="300060" name="Rectangle 28"/>
          <p:cNvSpPr>
            <a:spLocks noChangeArrowheads="1"/>
          </p:cNvSpPr>
          <p:nvPr/>
        </p:nvSpPr>
        <p:spPr bwMode="auto">
          <a:xfrm>
            <a:off x="609600" y="4510088"/>
            <a:ext cx="3960813" cy="1366837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s1.Receive(msg1);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...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s1.Send(msg2);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s1.Shutdown(SocketShutdown.Both);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s1.Close();	</a:t>
            </a:r>
          </a:p>
        </p:txBody>
      </p:sp>
      <p:sp>
        <p:nvSpPr>
          <p:cNvPr id="300061" name="Rectangle 29"/>
          <p:cNvSpPr>
            <a:spLocks noChangeArrowheads="1"/>
          </p:cNvSpPr>
          <p:nvPr/>
        </p:nvSpPr>
        <p:spPr bwMode="auto">
          <a:xfrm>
            <a:off x="4646613" y="3789363"/>
            <a:ext cx="38862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lvl="1" indent="-17621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GB" sz="2000"/>
              <a:t>Communicate with server and disconnect</a:t>
            </a:r>
          </a:p>
        </p:txBody>
      </p:sp>
      <p:sp>
        <p:nvSpPr>
          <p:cNvPr id="300062" name="Rectangle 30"/>
          <p:cNvSpPr>
            <a:spLocks noChangeArrowheads="1"/>
          </p:cNvSpPr>
          <p:nvPr/>
        </p:nvSpPr>
        <p:spPr bwMode="auto">
          <a:xfrm>
            <a:off x="4787900" y="4510088"/>
            <a:ext cx="3960813" cy="1366837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s2.Send(msg1);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...	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s2.Receive(msg2);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s2.Shutdown(SocketShutdown.Both);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500"/>
              <a:t>s2.Close();</a:t>
            </a:r>
          </a:p>
        </p:txBody>
      </p:sp>
    </p:spTree>
    <p:extLst>
      <p:ext uri="{BB962C8B-B14F-4D97-AF65-F5344CB8AC3E}">
        <p14:creationId xmlns:p14="http://schemas.microsoft.com/office/powerpoint/2010/main" val="106866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7" grpId="0" autoUpdateAnimBg="0"/>
      <p:bldP spid="300038" grpId="0" animBg="1" autoUpdateAnimBg="0"/>
      <p:bldP spid="300059" grpId="0" autoUpdateAnimBg="0"/>
      <p:bldP spid="300060" grpId="0" animBg="1" autoUpdateAnimBg="0"/>
      <p:bldP spid="300061" grpId="0" autoUpdateAnimBg="0"/>
      <p:bldP spid="30006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3500" smtClean="0"/>
              <a:t>Example EchoServer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755650" y="1295400"/>
            <a:ext cx="7777163" cy="502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de-AT" sz="1500" smtClean="0">
                <a:solidFill>
                  <a:schemeClr val="accent2"/>
                </a:solidFill>
              </a:rPr>
              <a:t>class</a:t>
            </a:r>
            <a:r>
              <a:rPr lang="de-AT" sz="1500" smtClean="0"/>
              <a:t> EchoServer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socket s;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</a:t>
            </a:r>
            <a:r>
              <a:rPr lang="de-AT" sz="1500" smtClean="0">
                <a:solidFill>
                  <a:schemeClr val="accent2"/>
                </a:solidFill>
              </a:rPr>
              <a:t>public bool</a:t>
            </a:r>
            <a:r>
              <a:rPr lang="de-AT" sz="1500" smtClean="0"/>
              <a:t> StartUp(IPAddress ip, </a:t>
            </a:r>
            <a:r>
              <a:rPr lang="de-AT" sz="1500" smtClean="0">
                <a:solidFill>
                  <a:schemeClr val="accent2"/>
                </a:solidFill>
              </a:rPr>
              <a:t>int</a:t>
            </a:r>
            <a:r>
              <a:rPr lang="de-AT" sz="1500" smtClean="0"/>
              <a:t> port)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</a:t>
            </a:r>
            <a:r>
              <a:rPr lang="de-AT" sz="1500" smtClean="0">
                <a:solidFill>
                  <a:schemeClr val="accent2"/>
                </a:solidFill>
              </a:rPr>
              <a:t>try</a:t>
            </a:r>
            <a:r>
              <a:rPr lang="de-AT" sz="1500" smtClean="0"/>
              <a:t>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             </a:t>
            </a:r>
            <a:r>
              <a:rPr lang="de-AT" sz="1500" b="1" smtClean="0"/>
              <a:t>s = </a:t>
            </a:r>
            <a:r>
              <a:rPr lang="de-AT" sz="1500" b="1" smtClean="0">
                <a:solidFill>
                  <a:schemeClr val="accent2"/>
                </a:solidFill>
              </a:rPr>
              <a:t>new</a:t>
            </a:r>
            <a:r>
              <a:rPr lang="de-AT" sz="1500" b="1" smtClean="0"/>
              <a:t> Socket</a:t>
            </a:r>
            <a:r>
              <a:rPr lang="de-AT" sz="1500" smtClean="0"/>
              <a:t>(AddressFamily.InterNetwork, SocketType.Stream,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			 ProtocolType.Tcp);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   </a:t>
            </a:r>
            <a:r>
              <a:rPr lang="de-AT" sz="1500" b="1" smtClean="0"/>
              <a:t>s.Bind(new IPEndPoint(ip, port));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   </a:t>
            </a:r>
            <a:r>
              <a:rPr lang="de-AT" sz="1500" b="1" smtClean="0"/>
              <a:t>s.Listen(10);</a:t>
            </a:r>
            <a:r>
              <a:rPr lang="de-AT" sz="1500" smtClean="0"/>
              <a:t>  </a:t>
            </a:r>
            <a:r>
              <a:rPr lang="de-AT" sz="1700" smtClean="0">
                <a:solidFill>
                  <a:srgbClr val="008000"/>
                </a:solidFill>
              </a:rPr>
              <a:t>// maximal 10 clients in queue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} </a:t>
            </a:r>
            <a:r>
              <a:rPr lang="de-AT" sz="1500" smtClean="0">
                <a:solidFill>
                  <a:schemeClr val="accent2"/>
                </a:solidFill>
              </a:rPr>
              <a:t>catch</a:t>
            </a:r>
            <a:r>
              <a:rPr lang="de-AT" sz="1500" smtClean="0"/>
              <a:t> (Exception e) { ... }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</a:t>
            </a:r>
            <a:r>
              <a:rPr lang="de-AT" sz="1500" smtClean="0">
                <a:solidFill>
                  <a:schemeClr val="accent2"/>
                </a:solidFill>
              </a:rPr>
              <a:t>for</a:t>
            </a:r>
            <a:r>
              <a:rPr lang="de-AT" sz="1500" smtClean="0"/>
              <a:t>(;;)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   Communicate(</a:t>
            </a:r>
            <a:r>
              <a:rPr lang="de-AT" sz="1500" b="1" smtClean="0"/>
              <a:t>s.Accept()</a:t>
            </a:r>
            <a:r>
              <a:rPr lang="de-AT" sz="1500" smtClean="0"/>
              <a:t>);  </a:t>
            </a:r>
            <a:r>
              <a:rPr lang="de-AT" sz="1700" smtClean="0">
                <a:solidFill>
                  <a:srgbClr val="008000"/>
                </a:solidFill>
              </a:rPr>
              <a:t>// waits for connecting clients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    }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}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smtClean="0"/>
              <a:t>		 </a:t>
            </a:r>
            <a:r>
              <a:rPr lang="de-AT" sz="17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191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3500" smtClean="0"/>
              <a:t>Example EchoServer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755650" y="1295400"/>
            <a:ext cx="8208963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>
                <a:solidFill>
                  <a:schemeClr val="accent2"/>
                </a:solidFill>
              </a:rPr>
              <a:t>class</a:t>
            </a:r>
            <a:r>
              <a:rPr lang="de-AT" sz="1500" smtClean="0"/>
              <a:t> EchoServer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</a:t>
            </a:r>
            <a:r>
              <a:rPr lang="de-AT" sz="1500" b="1" smtClean="0"/>
              <a:t>...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</a:t>
            </a:r>
            <a:r>
              <a:rPr lang="de-AT" sz="1500" smtClean="0">
                <a:solidFill>
                  <a:srgbClr val="008000"/>
                </a:solidFill>
              </a:rPr>
              <a:t>// returns all the received data back to the client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</a:t>
            </a:r>
            <a:r>
              <a:rPr lang="de-AT" sz="1500" smtClean="0">
                <a:solidFill>
                  <a:schemeClr val="accent2"/>
                </a:solidFill>
              </a:rPr>
              <a:t>public void</a:t>
            </a:r>
            <a:r>
              <a:rPr lang="de-AT" sz="1500" smtClean="0"/>
              <a:t> </a:t>
            </a:r>
            <a:r>
              <a:rPr lang="de-AT" sz="1500" b="1" smtClean="0"/>
              <a:t>Communicate</a:t>
            </a:r>
            <a:r>
              <a:rPr lang="de-AT" sz="1500" smtClean="0"/>
              <a:t>(Socket clSock)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</a:t>
            </a:r>
            <a:r>
              <a:rPr lang="de-AT" sz="1500" smtClean="0">
                <a:solidFill>
                  <a:schemeClr val="accent2"/>
                </a:solidFill>
              </a:rPr>
              <a:t>try</a:t>
            </a:r>
            <a:r>
              <a:rPr lang="de-AT" sz="1500" smtClean="0"/>
              <a:t>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    </a:t>
            </a:r>
            <a:r>
              <a:rPr lang="de-AT" sz="1500" smtClean="0">
                <a:solidFill>
                  <a:schemeClr val="accent2"/>
                </a:solidFill>
              </a:rPr>
              <a:t>byte</a:t>
            </a:r>
            <a:r>
              <a:rPr lang="de-AT" sz="1500" smtClean="0"/>
              <a:t>[] buffer = </a:t>
            </a:r>
            <a:r>
              <a:rPr lang="de-AT" sz="1500" smtClean="0">
                <a:solidFill>
                  <a:schemeClr val="accent2"/>
                </a:solidFill>
              </a:rPr>
              <a:t>new</a:t>
            </a:r>
            <a:r>
              <a:rPr lang="de-AT" sz="1500" smtClean="0"/>
              <a:t> byte[1024];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    </a:t>
            </a:r>
            <a:r>
              <a:rPr lang="de-AT" sz="1500" smtClean="0">
                <a:solidFill>
                  <a:schemeClr val="accent2"/>
                </a:solidFill>
              </a:rPr>
              <a:t>while </a:t>
            </a:r>
            <a:r>
              <a:rPr lang="de-AT" sz="1500" smtClean="0"/>
              <a:t>(clSock.Receive(buffer) &gt; 0)  </a:t>
            </a:r>
            <a:r>
              <a:rPr lang="de-AT" sz="1500" smtClean="0">
                <a:solidFill>
                  <a:srgbClr val="008000"/>
                </a:solidFill>
              </a:rPr>
              <a:t>// receive data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         </a:t>
            </a:r>
            <a:r>
              <a:rPr lang="de-AT" sz="1500" b="1" smtClean="0"/>
              <a:t>clSock.Send</a:t>
            </a:r>
            <a:r>
              <a:rPr lang="de-AT" sz="1500" smtClean="0"/>
              <a:t>(buffer);  </a:t>
            </a:r>
            <a:r>
              <a:rPr lang="de-AT" sz="1500" smtClean="0">
                <a:solidFill>
                  <a:srgbClr val="008000"/>
                </a:solidFill>
              </a:rPr>
              <a:t>// send back the data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    </a:t>
            </a:r>
            <a:r>
              <a:rPr lang="de-AT" sz="1500" b="1" smtClean="0"/>
              <a:t>clSock.Shutdown</a:t>
            </a:r>
            <a:r>
              <a:rPr lang="de-AT" sz="1500" smtClean="0"/>
              <a:t>(SocketShutdown.Both);  </a:t>
            </a:r>
            <a:r>
              <a:rPr lang="de-AT" sz="1500" smtClean="0">
                <a:solidFill>
                  <a:srgbClr val="008000"/>
                </a:solidFill>
              </a:rPr>
              <a:t>// close sockets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    </a:t>
            </a:r>
            <a:r>
              <a:rPr lang="de-AT" sz="1500" b="1" smtClean="0"/>
              <a:t>clSock.Close</a:t>
            </a:r>
            <a:r>
              <a:rPr lang="de-AT" sz="1500" smtClean="0"/>
              <a:t>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} </a:t>
            </a:r>
            <a:r>
              <a:rPr lang="de-AT" sz="1500" smtClean="0">
                <a:solidFill>
                  <a:schemeClr val="accent2"/>
                </a:solidFill>
              </a:rPr>
              <a:t>catch</a:t>
            </a:r>
            <a:r>
              <a:rPr lang="de-AT" sz="1500" smtClean="0"/>
              <a:t> (Exception e) { ...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de-AT" sz="15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</a:t>
            </a:r>
            <a:r>
              <a:rPr lang="de-AT" sz="1500" smtClean="0">
                <a:solidFill>
                  <a:schemeClr val="accent2"/>
                </a:solidFill>
              </a:rPr>
              <a:t>public static void</a:t>
            </a:r>
            <a:r>
              <a:rPr lang="de-AT" sz="1500" smtClean="0"/>
              <a:t> </a:t>
            </a:r>
            <a:r>
              <a:rPr lang="de-AT" sz="1500" b="1" smtClean="0"/>
              <a:t>Main</a:t>
            </a:r>
            <a:r>
              <a:rPr lang="de-AT" sz="1500" smtClean="0"/>
              <a:t>()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EchoServer = </a:t>
            </a:r>
            <a:r>
              <a:rPr lang="de-AT" sz="1500" smtClean="0">
                <a:solidFill>
                  <a:schemeClr val="accent2"/>
                </a:solidFill>
              </a:rPr>
              <a:t>new</a:t>
            </a:r>
            <a:r>
              <a:rPr lang="de-AT" sz="1500" smtClean="0"/>
              <a:t> EchoServer();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    server.StartUp(IPAddress.Loopback, 5000);  </a:t>
            </a:r>
            <a:r>
              <a:rPr lang="de-AT" sz="1500" smtClean="0">
                <a:solidFill>
                  <a:srgbClr val="008000"/>
                </a:solidFill>
              </a:rPr>
              <a:t>// start the echo server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sz="150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30620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Example EchoServer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755650" y="1295400"/>
            <a:ext cx="7848600" cy="502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de-AT" sz="1500" dirty="0" err="1" smtClean="0">
                <a:solidFill>
                  <a:schemeClr val="accent2"/>
                </a:solidFill>
              </a:rPr>
              <a:t>class</a:t>
            </a:r>
            <a:r>
              <a:rPr lang="de-AT" sz="1500" dirty="0" smtClean="0"/>
              <a:t> </a:t>
            </a:r>
            <a:r>
              <a:rPr lang="de-AT" sz="1500" b="1" dirty="0" err="1" smtClean="0"/>
              <a:t>EchoClient</a:t>
            </a:r>
            <a:r>
              <a:rPr lang="de-AT" sz="1500" dirty="0" smtClean="0"/>
              <a:t>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...</a:t>
            </a:r>
            <a:endParaRPr lang="de-AT" sz="1700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</a:t>
            </a:r>
            <a:r>
              <a:rPr lang="de-AT" sz="1500" dirty="0" err="1" smtClean="0">
                <a:solidFill>
                  <a:schemeClr val="accent2"/>
                </a:solidFill>
              </a:rPr>
              <a:t>public</a:t>
            </a:r>
            <a:r>
              <a:rPr lang="de-AT" sz="1500" dirty="0" smtClean="0">
                <a:solidFill>
                  <a:schemeClr val="accent2"/>
                </a:solidFill>
              </a:rPr>
              <a:t> </a:t>
            </a:r>
            <a:r>
              <a:rPr lang="de-AT" sz="1500" dirty="0" err="1" smtClean="0">
                <a:solidFill>
                  <a:schemeClr val="accent2"/>
                </a:solidFill>
              </a:rPr>
              <a:t>static</a:t>
            </a:r>
            <a:r>
              <a:rPr lang="de-AT" sz="1500" dirty="0" smtClean="0">
                <a:solidFill>
                  <a:schemeClr val="accent2"/>
                </a:solidFill>
              </a:rPr>
              <a:t> </a:t>
            </a:r>
            <a:r>
              <a:rPr lang="de-AT" sz="1500" dirty="0" err="1" smtClean="0">
                <a:solidFill>
                  <a:schemeClr val="accent2"/>
                </a:solidFill>
              </a:rPr>
              <a:t>void</a:t>
            </a:r>
            <a:r>
              <a:rPr lang="de-AT" sz="1500" dirty="0" smtClean="0"/>
              <a:t> </a:t>
            </a:r>
            <a:r>
              <a:rPr lang="de-AT" sz="1500" b="1" dirty="0" smtClean="0"/>
              <a:t>Main</a:t>
            </a:r>
            <a:r>
              <a:rPr lang="de-AT" sz="1500" dirty="0" smtClean="0"/>
              <a:t>()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</a:t>
            </a:r>
            <a:r>
              <a:rPr lang="de-AT" sz="1500" dirty="0" err="1" smtClean="0">
                <a:solidFill>
                  <a:schemeClr val="accent2"/>
                </a:solidFill>
              </a:rPr>
              <a:t>try</a:t>
            </a:r>
            <a:r>
              <a:rPr lang="de-AT" sz="1500" dirty="0" smtClean="0"/>
              <a:t> {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</a:t>
            </a:r>
            <a:r>
              <a:rPr lang="de-AT" sz="1700" dirty="0" smtClean="0">
                <a:solidFill>
                  <a:srgbClr val="008000"/>
                </a:solidFill>
              </a:rPr>
              <a:t>// </a:t>
            </a:r>
            <a:r>
              <a:rPr lang="de-AT" sz="1700" dirty="0" err="1" smtClean="0">
                <a:solidFill>
                  <a:srgbClr val="008000"/>
                </a:solidFill>
              </a:rPr>
              <a:t>connect</a:t>
            </a:r>
            <a:r>
              <a:rPr lang="de-AT" sz="1700" dirty="0" smtClean="0">
                <a:solidFill>
                  <a:srgbClr val="008000"/>
                </a:solidFill>
              </a:rPr>
              <a:t> </a:t>
            </a:r>
            <a:r>
              <a:rPr lang="de-AT" sz="1700" dirty="0" err="1" smtClean="0">
                <a:solidFill>
                  <a:srgbClr val="008000"/>
                </a:solidFill>
              </a:rPr>
              <a:t>to</a:t>
            </a:r>
            <a:r>
              <a:rPr lang="de-AT" sz="1700" dirty="0" smtClean="0">
                <a:solidFill>
                  <a:srgbClr val="008000"/>
                </a:solidFill>
              </a:rPr>
              <a:t> </a:t>
            </a:r>
            <a:r>
              <a:rPr lang="de-AT" sz="1700" dirty="0" err="1" smtClean="0">
                <a:solidFill>
                  <a:srgbClr val="008000"/>
                </a:solidFill>
              </a:rPr>
              <a:t>the</a:t>
            </a:r>
            <a:r>
              <a:rPr lang="de-AT" sz="1700" dirty="0" smtClean="0">
                <a:solidFill>
                  <a:srgbClr val="008000"/>
                </a:solidFill>
              </a:rPr>
              <a:t> </a:t>
            </a:r>
            <a:r>
              <a:rPr lang="de-AT" sz="1700" dirty="0" err="1" smtClean="0">
                <a:solidFill>
                  <a:srgbClr val="008000"/>
                </a:solidFill>
              </a:rPr>
              <a:t>server</a:t>
            </a:r>
            <a:endParaRPr lang="de-AT" sz="1700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Socket s = </a:t>
            </a:r>
            <a:r>
              <a:rPr lang="de-AT" sz="1500" dirty="0" err="1" smtClean="0">
                <a:solidFill>
                  <a:schemeClr val="accent2"/>
                </a:solidFill>
              </a:rPr>
              <a:t>new</a:t>
            </a:r>
            <a:r>
              <a:rPr lang="de-AT" sz="1500" dirty="0" smtClean="0"/>
              <a:t> Socket( </a:t>
            </a:r>
            <a:r>
              <a:rPr lang="de-AT" sz="1500" dirty="0" err="1" smtClean="0"/>
              <a:t>AddressFamily.InterNetwork</a:t>
            </a:r>
            <a:r>
              <a:rPr lang="de-AT" sz="1500" dirty="0" smtClean="0"/>
              <a:t>, 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			    </a:t>
            </a:r>
            <a:r>
              <a:rPr lang="de-AT" sz="1500" dirty="0" err="1" smtClean="0"/>
              <a:t>SocketType.Stream</a:t>
            </a:r>
            <a:r>
              <a:rPr lang="de-AT" sz="1500" dirty="0" smtClean="0"/>
              <a:t>, 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                                                    </a:t>
            </a:r>
            <a:r>
              <a:rPr lang="de-AT" sz="1500" dirty="0" err="1" smtClean="0"/>
              <a:t>ProtocolType.Tcp</a:t>
            </a:r>
            <a:r>
              <a:rPr lang="de-AT" sz="1500" dirty="0" smtClean="0"/>
              <a:t>);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</a:t>
            </a:r>
            <a:r>
              <a:rPr lang="de-AT" sz="1500" dirty="0" err="1" smtClean="0"/>
              <a:t>s.Connect</a:t>
            </a:r>
            <a:r>
              <a:rPr lang="de-AT" sz="1500" dirty="0" smtClean="0"/>
              <a:t>(</a:t>
            </a:r>
            <a:r>
              <a:rPr lang="de-AT" sz="1500" dirty="0" err="1" smtClean="0">
                <a:solidFill>
                  <a:schemeClr val="accent2"/>
                </a:solidFill>
              </a:rPr>
              <a:t>new</a:t>
            </a:r>
            <a:r>
              <a:rPr lang="de-AT" sz="1500" dirty="0" smtClean="0"/>
              <a:t> </a:t>
            </a:r>
            <a:r>
              <a:rPr lang="de-AT" sz="1500" dirty="0" err="1" smtClean="0"/>
              <a:t>IPEndPoint</a:t>
            </a:r>
            <a:r>
              <a:rPr lang="de-AT" sz="1500" dirty="0" smtClean="0"/>
              <a:t>(</a:t>
            </a:r>
            <a:r>
              <a:rPr lang="de-AT" sz="1500" dirty="0" err="1" smtClean="0"/>
              <a:t>IPAddress.Loopback</a:t>
            </a:r>
            <a:r>
              <a:rPr lang="de-AT" sz="1500" dirty="0" smtClean="0"/>
              <a:t>, 5000));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</a:t>
            </a:r>
            <a:r>
              <a:rPr lang="de-AT" sz="1500" dirty="0" err="1" smtClean="0"/>
              <a:t>s.Send</a:t>
            </a:r>
            <a:r>
              <a:rPr lang="de-AT" sz="1500" dirty="0" smtClean="0"/>
              <a:t>( </a:t>
            </a:r>
            <a:r>
              <a:rPr lang="de-AT" sz="1500" dirty="0" err="1" smtClean="0"/>
              <a:t>Encoding.ASCII.GetBytes</a:t>
            </a:r>
            <a:r>
              <a:rPr lang="de-AT" sz="1500" dirty="0" smtClean="0"/>
              <a:t>("This </a:t>
            </a:r>
            <a:r>
              <a:rPr lang="de-AT" sz="1500" dirty="0" err="1" smtClean="0"/>
              <a:t>is</a:t>
            </a:r>
            <a:r>
              <a:rPr lang="de-AT" sz="1500" dirty="0" smtClean="0"/>
              <a:t> a </a:t>
            </a:r>
            <a:r>
              <a:rPr lang="de-AT" sz="1500" dirty="0" err="1" smtClean="0"/>
              <a:t>test</a:t>
            </a:r>
            <a:r>
              <a:rPr lang="de-AT" sz="1500" dirty="0" smtClean="0"/>
              <a:t>“));  </a:t>
            </a:r>
            <a:r>
              <a:rPr lang="de-AT" sz="1700" dirty="0" smtClean="0">
                <a:solidFill>
                  <a:srgbClr val="008000"/>
                </a:solidFill>
              </a:rPr>
              <a:t>// send </a:t>
            </a:r>
            <a:r>
              <a:rPr lang="de-AT" sz="1700" dirty="0" err="1" smtClean="0">
                <a:solidFill>
                  <a:srgbClr val="008000"/>
                </a:solidFill>
              </a:rPr>
              <a:t>the</a:t>
            </a:r>
            <a:r>
              <a:rPr lang="de-AT" sz="1700" dirty="0" smtClean="0">
                <a:solidFill>
                  <a:srgbClr val="008000"/>
                </a:solidFill>
              </a:rPr>
              <a:t> </a:t>
            </a:r>
            <a:r>
              <a:rPr lang="de-AT" sz="1700" dirty="0" err="1" smtClean="0">
                <a:solidFill>
                  <a:srgbClr val="008000"/>
                </a:solidFill>
              </a:rPr>
              <a:t>message</a:t>
            </a:r>
            <a:endParaRPr lang="de-AT" sz="1700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</a:t>
            </a:r>
            <a:r>
              <a:rPr lang="de-AT" sz="1500" dirty="0" err="1" smtClean="0">
                <a:solidFill>
                  <a:schemeClr val="accent2"/>
                </a:solidFill>
              </a:rPr>
              <a:t>byte</a:t>
            </a:r>
            <a:r>
              <a:rPr lang="de-AT" sz="1500" dirty="0" smtClean="0"/>
              <a:t>[] echo = </a:t>
            </a:r>
            <a:r>
              <a:rPr lang="de-AT" sz="1500" dirty="0" err="1" smtClean="0">
                <a:solidFill>
                  <a:schemeClr val="accent2"/>
                </a:solidFill>
              </a:rPr>
              <a:t>new</a:t>
            </a:r>
            <a:r>
              <a:rPr lang="de-AT" sz="1500" dirty="0" smtClean="0"/>
              <a:t> </a:t>
            </a:r>
            <a:r>
              <a:rPr lang="de-AT" sz="1500" dirty="0" err="1" smtClean="0"/>
              <a:t>byte</a:t>
            </a:r>
            <a:r>
              <a:rPr lang="de-AT" sz="1500" dirty="0" smtClean="0"/>
              <a:t>[1024];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</a:t>
            </a:r>
            <a:r>
              <a:rPr lang="de-AT" sz="1500" dirty="0" err="1" smtClean="0"/>
              <a:t>s.Receive</a:t>
            </a:r>
            <a:r>
              <a:rPr lang="de-AT" sz="1500" dirty="0" smtClean="0"/>
              <a:t>(echo);  </a:t>
            </a:r>
            <a:r>
              <a:rPr lang="de-AT" sz="1700" dirty="0" smtClean="0">
                <a:solidFill>
                  <a:srgbClr val="008000"/>
                </a:solidFill>
              </a:rPr>
              <a:t>// </a:t>
            </a:r>
            <a:r>
              <a:rPr lang="de-AT" sz="1700" dirty="0" err="1" smtClean="0">
                <a:solidFill>
                  <a:srgbClr val="008000"/>
                </a:solidFill>
              </a:rPr>
              <a:t>receive</a:t>
            </a:r>
            <a:r>
              <a:rPr lang="de-AT" sz="1700" dirty="0" smtClean="0">
                <a:solidFill>
                  <a:srgbClr val="008000"/>
                </a:solidFill>
              </a:rPr>
              <a:t> </a:t>
            </a:r>
            <a:r>
              <a:rPr lang="de-AT" sz="1700" dirty="0" err="1" smtClean="0">
                <a:solidFill>
                  <a:srgbClr val="008000"/>
                </a:solidFill>
              </a:rPr>
              <a:t>the</a:t>
            </a:r>
            <a:r>
              <a:rPr lang="de-AT" sz="1700" dirty="0" smtClean="0">
                <a:solidFill>
                  <a:srgbClr val="008000"/>
                </a:solidFill>
              </a:rPr>
              <a:t> echo </a:t>
            </a:r>
            <a:r>
              <a:rPr lang="de-AT" sz="1700" dirty="0" err="1" smtClean="0">
                <a:solidFill>
                  <a:srgbClr val="008000"/>
                </a:solidFill>
              </a:rPr>
              <a:t>message</a:t>
            </a:r>
            <a:endParaRPr lang="de-AT" sz="1700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    </a:t>
            </a:r>
            <a:r>
              <a:rPr lang="de-AT" sz="1500" dirty="0" err="1" smtClean="0"/>
              <a:t>Console.WriteLine</a:t>
            </a:r>
            <a:r>
              <a:rPr lang="de-AT" sz="1500" dirty="0" smtClean="0"/>
              <a:t>(</a:t>
            </a:r>
            <a:r>
              <a:rPr lang="de-AT" sz="1500" dirty="0" err="1" smtClean="0"/>
              <a:t>Encoding.ASCII.GetString</a:t>
            </a:r>
            <a:r>
              <a:rPr lang="de-AT" sz="1500" dirty="0" smtClean="0"/>
              <a:t>(echo));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	    } </a:t>
            </a:r>
            <a:r>
              <a:rPr lang="de-AT" sz="1500" dirty="0" smtClean="0">
                <a:solidFill>
                  <a:schemeClr val="accent2"/>
                </a:solidFill>
              </a:rPr>
              <a:t>catch</a:t>
            </a:r>
            <a:r>
              <a:rPr lang="de-AT" sz="1500" dirty="0" smtClean="0"/>
              <a:t> (</a:t>
            </a:r>
            <a:r>
              <a:rPr lang="de-AT" sz="1500" dirty="0" err="1" smtClean="0"/>
              <a:t>Exception</a:t>
            </a:r>
            <a:r>
              <a:rPr lang="de-AT" sz="1500" dirty="0" smtClean="0"/>
              <a:t> e) { ... }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15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46212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NetworkStream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spcBef>
                <a:spcPct val="25000"/>
              </a:spcBef>
              <a:spcAft>
                <a:spcPct val="25000"/>
              </a:spcAft>
            </a:pPr>
            <a:r>
              <a:rPr lang="en-GB" sz="2000" smtClean="0"/>
              <a:t>Socket provides interface for transmitting byte or byte arrays</a:t>
            </a:r>
          </a:p>
          <a:p>
            <a:pPr eaLnBrk="1" hangingPunct="1">
              <a:spcBef>
                <a:spcPct val="25000"/>
              </a:spcBef>
              <a:spcAft>
                <a:spcPct val="25000"/>
              </a:spcAft>
            </a:pPr>
            <a:r>
              <a:rPr lang="en-GB" sz="2000" smtClean="0"/>
              <a:t>Class NetworkStream provides stream for reading and writing </a:t>
            </a:r>
          </a:p>
          <a:p>
            <a:pPr eaLnBrk="1" hangingPunct="1">
              <a:spcBef>
                <a:spcPct val="25000"/>
              </a:spcBef>
              <a:spcAft>
                <a:spcPct val="25000"/>
              </a:spcAft>
            </a:pPr>
            <a:r>
              <a:rPr lang="en-GB" sz="2000" smtClean="0"/>
              <a:t>Reader and Writer can be used to read and write complex data structures</a:t>
            </a:r>
          </a:p>
          <a:p>
            <a:pPr eaLnBrk="1" hangingPunct="1">
              <a:spcBef>
                <a:spcPct val="25000"/>
              </a:spcBef>
              <a:spcAft>
                <a:spcPct val="25000"/>
              </a:spcAft>
              <a:buFont typeface="Wingdings" pitchFamily="2" charset="2"/>
              <a:buNone/>
            </a:pPr>
            <a:endParaRPr lang="en-GB" sz="2200" smtClean="0"/>
          </a:p>
        </p:txBody>
      </p:sp>
    </p:spTree>
    <p:extLst>
      <p:ext uri="{BB962C8B-B14F-4D97-AF65-F5344CB8AC3E}">
        <p14:creationId xmlns:p14="http://schemas.microsoft.com/office/powerpoint/2010/main" val="127142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TcpClient/TcpListener</a:t>
            </a:r>
            <a:br>
              <a:rPr lang="en-US" sz="2000" smtClean="0"/>
            </a:br>
            <a:r>
              <a:rPr lang="en-US" sz="2000" smtClean="0"/>
              <a:t>UdpClient</a:t>
            </a:r>
            <a:endParaRPr lang="cs-CZ" sz="20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US" sz="1600" smtClean="0"/>
              <a:t>If you are writing a relatively simple client and do not require maximum performance, consider using TcpClient/TcpListener and UdpClient</a:t>
            </a:r>
          </a:p>
          <a:p>
            <a:pPr eaLnBrk="1" hangingPunct="1"/>
            <a:endParaRPr lang="cs-CZ" sz="1600" smtClean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81000" y="2286000"/>
            <a:ext cx="41910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Arial Unicode MS" pitchFamily="34" charset="-128"/>
              </a:rPr>
              <a:t>Server:</a:t>
            </a:r>
          </a:p>
          <a:p>
            <a:pPr>
              <a:spcBef>
                <a:spcPct val="50000"/>
              </a:spcBef>
            </a:pPr>
            <a:r>
              <a:rPr lang="en-US" sz="1200">
                <a:latin typeface="Arial Unicode MS" pitchFamily="34" charset="-128"/>
              </a:rPr>
              <a:t>int port = 13000;</a:t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cs-CZ" sz="1200" i="1">
                <a:latin typeface="Arial Unicode MS" pitchFamily="34" charset="-128"/>
              </a:rPr>
              <a:t>TcpListener</a:t>
            </a:r>
            <a:r>
              <a:rPr lang="cs-CZ" sz="1200">
                <a:latin typeface="Arial Unicode MS" pitchFamily="34" charset="-128"/>
              </a:rPr>
              <a:t> server = new </a:t>
            </a:r>
            <a:r>
              <a:rPr lang="cs-CZ" sz="1200" i="1">
                <a:latin typeface="Arial Unicode MS" pitchFamily="34" charset="-128"/>
              </a:rPr>
              <a:t>TcpListener</a:t>
            </a:r>
            <a:r>
              <a:rPr lang="cs-CZ" sz="1200">
                <a:latin typeface="Arial Unicode MS" pitchFamily="34" charset="-128"/>
              </a:rPr>
              <a:t>(port);</a:t>
            </a: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cs-CZ" sz="1200">
                <a:latin typeface="Arial Unicode MS" pitchFamily="34" charset="-128"/>
              </a:rPr>
              <a:t>server</a:t>
            </a:r>
            <a:r>
              <a:rPr lang="cs-CZ" sz="1200" i="1">
                <a:latin typeface="Arial Unicode MS" pitchFamily="34" charset="-128"/>
              </a:rPr>
              <a:t>.Start</a:t>
            </a:r>
            <a:r>
              <a:rPr lang="cs-CZ" sz="1200">
                <a:latin typeface="Arial Unicode MS" pitchFamily="34" charset="-128"/>
              </a:rPr>
              <a:t>();</a:t>
            </a: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cs-CZ" sz="1200">
                <a:latin typeface="Arial Unicode MS" pitchFamily="34" charset="-128"/>
              </a:rPr>
              <a:t>while(true) {</a:t>
            </a: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>	</a:t>
            </a:r>
            <a:r>
              <a:rPr lang="cs-CZ" sz="1200">
                <a:latin typeface="Arial Unicode MS" pitchFamily="34" charset="-128"/>
              </a:rPr>
              <a:t>Console.Write("Waiting for a connection... "); </a:t>
            </a:r>
            <a:r>
              <a:rPr lang="en-US" sz="1200">
                <a:latin typeface="Arial Unicode MS" pitchFamily="34" charset="-128"/>
              </a:rPr>
              <a:t>	</a:t>
            </a:r>
            <a:r>
              <a:rPr lang="cs-CZ" sz="1200" i="1">
                <a:latin typeface="Arial Unicode MS" pitchFamily="34" charset="-128"/>
              </a:rPr>
              <a:t>TcpClient</a:t>
            </a:r>
            <a:r>
              <a:rPr lang="cs-CZ" sz="1200">
                <a:latin typeface="Arial Unicode MS" pitchFamily="34" charset="-128"/>
              </a:rPr>
              <a:t> client = server</a:t>
            </a:r>
            <a:r>
              <a:rPr lang="cs-CZ" sz="1200" i="1">
                <a:latin typeface="Arial Unicode MS" pitchFamily="34" charset="-128"/>
              </a:rPr>
              <a:t>.AcceptTcpClient</a:t>
            </a:r>
            <a:r>
              <a:rPr lang="cs-CZ" sz="1200">
                <a:latin typeface="Arial Unicode MS" pitchFamily="34" charset="-128"/>
              </a:rPr>
              <a:t>(); </a:t>
            </a:r>
            <a:r>
              <a:rPr lang="en-US" sz="1200">
                <a:latin typeface="Arial Unicode MS" pitchFamily="34" charset="-128"/>
              </a:rPr>
              <a:t>	</a:t>
            </a:r>
            <a:r>
              <a:rPr lang="cs-CZ" sz="1200">
                <a:latin typeface="Arial Unicode MS" pitchFamily="34" charset="-128"/>
              </a:rPr>
              <a:t>NetworkStream stream = client</a:t>
            </a:r>
            <a:r>
              <a:rPr lang="cs-CZ" sz="1200" i="1">
                <a:latin typeface="Arial Unicode MS" pitchFamily="34" charset="-128"/>
              </a:rPr>
              <a:t>.GetStream</a:t>
            </a:r>
            <a:r>
              <a:rPr lang="cs-CZ" sz="1200">
                <a:latin typeface="Arial Unicode MS" pitchFamily="34" charset="-128"/>
              </a:rPr>
              <a:t>();</a:t>
            </a:r>
            <a:endParaRPr lang="en-US" sz="1200">
              <a:latin typeface="Arial Unicode MS" pitchFamily="34" charset="-128"/>
            </a:endParaRPr>
          </a:p>
          <a:p>
            <a:pPr>
              <a:spcBef>
                <a:spcPct val="50000"/>
              </a:spcBef>
            </a:pPr>
            <a:r>
              <a:rPr lang="en-US" sz="1200">
                <a:latin typeface="Arial Unicode MS" pitchFamily="34" charset="-128"/>
              </a:rPr>
              <a:t>	…</a:t>
            </a:r>
            <a:r>
              <a:rPr lang="cs-CZ" sz="1200">
                <a:latin typeface="Arial Unicode MS" pitchFamily="34" charset="-128"/>
              </a:rPr>
              <a:t> 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800600" y="2286000"/>
            <a:ext cx="4191000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Arial Unicode MS" pitchFamily="34" charset="-128"/>
              </a:rPr>
              <a:t>Client:</a:t>
            </a:r>
          </a:p>
          <a:p>
            <a:pPr>
              <a:spcBef>
                <a:spcPct val="50000"/>
              </a:spcBef>
            </a:pPr>
            <a:r>
              <a:rPr lang="en-US" sz="1200">
                <a:latin typeface="Arial Unicode MS" pitchFamily="34" charset="-128"/>
              </a:rPr>
              <a:t>string server = “nenya.ms.mff.cuni.cz”</a:t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>int</a:t>
            </a:r>
            <a:r>
              <a:rPr lang="cs-CZ" sz="1200">
                <a:latin typeface="Arial Unicode MS" pitchFamily="34" charset="-128"/>
              </a:rPr>
              <a:t> port = 13000;</a:t>
            </a: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cs-CZ" sz="1200">
                <a:latin typeface="Arial Unicode MS" pitchFamily="34" charset="-128"/>
              </a:rPr>
              <a:t>TcpClient client = new</a:t>
            </a:r>
            <a:r>
              <a:rPr lang="cs-CZ" sz="1200" i="1">
                <a:latin typeface="Arial Unicode MS" pitchFamily="34" charset="-128"/>
              </a:rPr>
              <a:t> TcpClient</a:t>
            </a:r>
            <a:r>
              <a:rPr lang="cs-CZ" sz="1200">
                <a:latin typeface="Arial Unicode MS" pitchFamily="34" charset="-128"/>
              </a:rPr>
              <a:t>(server, port); </a:t>
            </a:r>
            <a:r>
              <a:rPr lang="en-US" sz="1200">
                <a:latin typeface="Arial Unicode MS" pitchFamily="34" charset="-128"/>
              </a:rPr>
              <a:t/>
            </a:r>
            <a:br>
              <a:rPr lang="en-US" sz="1200">
                <a:latin typeface="Arial Unicode MS" pitchFamily="34" charset="-128"/>
              </a:rPr>
            </a:br>
            <a:r>
              <a:rPr lang="cs-CZ" sz="1200">
                <a:latin typeface="Arial Unicode MS" pitchFamily="34" charset="-128"/>
              </a:rPr>
              <a:t>NetworkStream stream = client</a:t>
            </a:r>
            <a:r>
              <a:rPr lang="cs-CZ" sz="1200" i="1">
                <a:latin typeface="Arial Unicode MS" pitchFamily="34" charset="-128"/>
              </a:rPr>
              <a:t>.GetStream</a:t>
            </a:r>
            <a:r>
              <a:rPr lang="cs-CZ" sz="1200">
                <a:latin typeface="Arial Unicode MS" pitchFamily="34" charset="-128"/>
              </a:rPr>
              <a:t>();</a:t>
            </a:r>
            <a:endParaRPr lang="en-US" sz="1200">
              <a:latin typeface="Arial Unicode MS" pitchFamily="34" charset="-128"/>
            </a:endParaRPr>
          </a:p>
          <a:p>
            <a:pPr>
              <a:spcBef>
                <a:spcPct val="50000"/>
              </a:spcBef>
            </a:pPr>
            <a:r>
              <a:rPr lang="en-US" sz="1200">
                <a:latin typeface="Arial Unicode MS" pitchFamily="34" charset="-128"/>
              </a:rPr>
              <a:t>…</a:t>
            </a:r>
            <a:r>
              <a:rPr lang="cs-CZ" sz="1200">
                <a:latin typeface="Arial Unicode MS" pitchFamily="34" charset="-128"/>
              </a:rPr>
              <a:t> </a:t>
            </a:r>
          </a:p>
          <a:p>
            <a:pPr>
              <a:spcBef>
                <a:spcPct val="50000"/>
              </a:spcBef>
            </a:pPr>
            <a:endParaRPr lang="cs-CZ" sz="120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34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WebRequest and WebResponse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GB" sz="2000" smtClean="0"/>
              <a:t>For getting web resources via standard protocols (HTTP, FTP, …)</a:t>
            </a:r>
          </a:p>
          <a:p>
            <a:pPr eaLnBrk="1" hangingPunct="1"/>
            <a:endParaRPr lang="en-GB" sz="2000" smtClean="0"/>
          </a:p>
          <a:p>
            <a:pPr eaLnBrk="1" hangingPunct="1"/>
            <a:r>
              <a:rPr lang="en-GB" sz="2000" smtClean="0"/>
              <a:t>Abstract classes WebRequest and WebResponse in System.Net namespace</a:t>
            </a:r>
          </a:p>
        </p:txBody>
      </p:sp>
    </p:spTree>
    <p:extLst>
      <p:ext uri="{BB962C8B-B14F-4D97-AF65-F5344CB8AC3E}">
        <p14:creationId xmlns:p14="http://schemas.microsoft.com/office/powerpoint/2010/main" val="292715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Classes WebRequest and WebResponse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250825" y="1412875"/>
            <a:ext cx="5148263" cy="2854325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>
                <a:solidFill>
                  <a:schemeClr val="accent2"/>
                </a:solidFill>
              </a:rPr>
              <a:t>public abstract class</a:t>
            </a:r>
            <a:r>
              <a:rPr lang="en-GB" sz="1300" smtClean="0"/>
              <a:t> </a:t>
            </a:r>
            <a:r>
              <a:rPr lang="en-GB" sz="1300" b="1" smtClean="0"/>
              <a:t>WebRequest</a:t>
            </a:r>
            <a:r>
              <a:rPr lang="en-GB" sz="1300" smtClean="0"/>
              <a:t> 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 static</a:t>
            </a:r>
            <a:r>
              <a:rPr lang="en-GB" sz="1300" smtClean="0"/>
              <a:t> WebRequest </a:t>
            </a:r>
            <a:r>
              <a:rPr lang="en-GB" sz="1300" b="1" smtClean="0"/>
              <a:t>Create</a:t>
            </a:r>
            <a:r>
              <a:rPr lang="en-GB" sz="1300" smtClean="0"/>
              <a:t>(</a:t>
            </a:r>
            <a:r>
              <a:rPr lang="en-GB" sz="1300" smtClean="0">
                <a:solidFill>
                  <a:schemeClr val="accent2"/>
                </a:solidFill>
              </a:rPr>
              <a:t>string</a:t>
            </a:r>
            <a:r>
              <a:rPr lang="en-GB" sz="1300" smtClean="0"/>
              <a:t> uri);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</a:t>
            </a:r>
            <a:r>
              <a:rPr lang="en-GB" sz="1300" smtClean="0"/>
              <a:t> </a:t>
            </a:r>
            <a:r>
              <a:rPr lang="en-GB" sz="1300" smtClean="0">
                <a:solidFill>
                  <a:schemeClr val="accent2"/>
                </a:solidFill>
              </a:rPr>
              <a:t>static</a:t>
            </a:r>
            <a:r>
              <a:rPr lang="en-GB" sz="1300" smtClean="0"/>
              <a:t> bool </a:t>
            </a:r>
            <a:r>
              <a:rPr lang="en-GB" sz="1300" b="1" smtClean="0"/>
              <a:t>RegisterPrefix</a:t>
            </a:r>
            <a:r>
              <a:rPr lang="en-GB" sz="1300" smtClean="0"/>
              <a:t>(</a:t>
            </a:r>
            <a:r>
              <a:rPr lang="en-GB" sz="1300" smtClean="0">
                <a:solidFill>
                  <a:schemeClr val="accent2"/>
                </a:solidFill>
              </a:rPr>
              <a:t>string</a:t>
            </a:r>
            <a:r>
              <a:rPr lang="en-GB" sz="1300" smtClean="0"/>
              <a:t> prefix,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	IWebRequestCreate creator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);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 virtual string</a:t>
            </a:r>
            <a:r>
              <a:rPr lang="en-GB" sz="1300" smtClean="0"/>
              <a:t> </a:t>
            </a:r>
            <a:r>
              <a:rPr lang="en-GB" sz="1300" b="1" smtClean="0"/>
              <a:t>Method</a:t>
            </a:r>
            <a:r>
              <a:rPr lang="en-GB" sz="1300" smtClean="0"/>
              <a:t> { </a:t>
            </a:r>
            <a:r>
              <a:rPr lang="en-GB" sz="1300" smtClean="0">
                <a:solidFill>
                  <a:schemeClr val="accent2"/>
                </a:solidFill>
              </a:rPr>
              <a:t>get</a:t>
            </a:r>
            <a:r>
              <a:rPr lang="en-GB" sz="1300" smtClean="0"/>
              <a:t>; </a:t>
            </a:r>
            <a:r>
              <a:rPr lang="en-GB" sz="1300" smtClean="0">
                <a:solidFill>
                  <a:schemeClr val="accent2"/>
                </a:solidFill>
              </a:rPr>
              <a:t>set</a:t>
            </a:r>
            <a:r>
              <a:rPr lang="en-GB" sz="1300" smtClean="0"/>
              <a:t>; }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GB" sz="13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 virtual string</a:t>
            </a:r>
            <a:r>
              <a:rPr lang="en-GB" sz="1300" smtClean="0"/>
              <a:t> </a:t>
            </a:r>
            <a:r>
              <a:rPr lang="en-GB" sz="1300" b="1" smtClean="0"/>
              <a:t>ContentType</a:t>
            </a:r>
            <a:r>
              <a:rPr lang="en-GB" sz="1300" smtClean="0"/>
              <a:t> { </a:t>
            </a:r>
            <a:r>
              <a:rPr lang="en-GB" sz="1300" smtClean="0">
                <a:solidFill>
                  <a:schemeClr val="accent2"/>
                </a:solidFill>
              </a:rPr>
              <a:t>get</a:t>
            </a:r>
            <a:r>
              <a:rPr lang="en-GB" sz="1300" smtClean="0"/>
              <a:t>; </a:t>
            </a:r>
            <a:r>
              <a:rPr lang="en-GB" sz="1300" smtClean="0">
                <a:solidFill>
                  <a:schemeClr val="accent2"/>
                </a:solidFill>
              </a:rPr>
              <a:t>set</a:t>
            </a:r>
            <a:r>
              <a:rPr lang="en-GB" sz="1300" smtClean="0"/>
              <a:t>; }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 virtual</a:t>
            </a:r>
            <a:r>
              <a:rPr lang="en-GB" sz="1300" smtClean="0"/>
              <a:t> WebHeaderCollection </a:t>
            </a:r>
            <a:r>
              <a:rPr lang="en-GB" sz="1300" b="1" smtClean="0"/>
              <a:t>Headers</a:t>
            </a:r>
            <a:r>
              <a:rPr lang="en-GB" sz="1300" smtClean="0"/>
              <a:t> { </a:t>
            </a:r>
            <a:r>
              <a:rPr lang="en-GB" sz="1300" smtClean="0">
                <a:solidFill>
                  <a:schemeClr val="accent2"/>
                </a:solidFill>
              </a:rPr>
              <a:t>get</a:t>
            </a:r>
            <a:r>
              <a:rPr lang="en-GB" sz="1300" smtClean="0"/>
              <a:t>; </a:t>
            </a:r>
            <a:r>
              <a:rPr lang="en-GB" sz="1300" smtClean="0">
                <a:solidFill>
                  <a:schemeClr val="accent2"/>
                </a:solidFill>
              </a:rPr>
              <a:t>set</a:t>
            </a:r>
            <a:r>
              <a:rPr lang="en-GB" sz="1300" smtClean="0"/>
              <a:t>; }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GB" sz="130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</a:t>
            </a:r>
            <a:r>
              <a:rPr lang="en-GB" sz="1300" smtClean="0"/>
              <a:t> </a:t>
            </a:r>
            <a:r>
              <a:rPr lang="en-GB" sz="1300" smtClean="0">
                <a:solidFill>
                  <a:schemeClr val="accent2"/>
                </a:solidFill>
              </a:rPr>
              <a:t>virtual</a:t>
            </a:r>
            <a:r>
              <a:rPr lang="en-GB" sz="1300" smtClean="0"/>
              <a:t> Stream </a:t>
            </a:r>
            <a:r>
              <a:rPr lang="en-GB" sz="1300" b="1" smtClean="0"/>
              <a:t>GetRequestStream</a:t>
            </a:r>
            <a:r>
              <a:rPr lang="en-GB" sz="1300" smtClean="0"/>
              <a:t>();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</a:t>
            </a:r>
            <a:r>
              <a:rPr lang="en-GB" sz="1300" smtClean="0">
                <a:solidFill>
                  <a:schemeClr val="accent2"/>
                </a:solidFill>
              </a:rPr>
              <a:t>public</a:t>
            </a:r>
            <a:r>
              <a:rPr lang="en-GB" sz="1300" smtClean="0"/>
              <a:t> </a:t>
            </a:r>
            <a:r>
              <a:rPr lang="en-GB" sz="1300" smtClean="0">
                <a:solidFill>
                  <a:schemeClr val="accent2"/>
                </a:solidFill>
              </a:rPr>
              <a:t>virtual</a:t>
            </a:r>
            <a:r>
              <a:rPr lang="en-GB" sz="1300" smtClean="0"/>
              <a:t> WebResponse </a:t>
            </a:r>
            <a:r>
              <a:rPr lang="en-GB" sz="1300" b="1" smtClean="0"/>
              <a:t>GetResponse</a:t>
            </a:r>
            <a:r>
              <a:rPr lang="en-GB" sz="1300" smtClean="0"/>
              <a:t>();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	…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GB" sz="1300" smtClean="0"/>
              <a:t>}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562600" y="1295400"/>
            <a:ext cx="385127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Creation of Web request with URI</a:t>
            </a:r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Registration of a custom WebRequest implementation</a:t>
            </a:r>
          </a:p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HTTP method type (GET or POST)</a:t>
            </a:r>
          </a:p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Mime type </a:t>
            </a:r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Headers </a:t>
            </a:r>
          </a:p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Stream for writing the request</a:t>
            </a:r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Response object </a:t>
            </a: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auto">
          <a:xfrm>
            <a:off x="228600" y="4408488"/>
            <a:ext cx="5257800" cy="2449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>
                <a:solidFill>
                  <a:schemeClr val="accent2"/>
                </a:solidFill>
              </a:rPr>
              <a:t>public abstract class</a:t>
            </a:r>
            <a:r>
              <a:rPr lang="en-GB" sz="1300"/>
              <a:t> </a:t>
            </a:r>
            <a:r>
              <a:rPr lang="en-GB" sz="1300" b="1"/>
              <a:t>WebResponse</a:t>
            </a:r>
            <a:r>
              <a:rPr lang="en-GB" sz="1300"/>
              <a:t> {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	</a:t>
            </a:r>
            <a:r>
              <a:rPr lang="en-GB" sz="1300">
                <a:solidFill>
                  <a:schemeClr val="accent2"/>
                </a:solidFill>
              </a:rPr>
              <a:t>public virtual long</a:t>
            </a:r>
            <a:r>
              <a:rPr lang="en-GB" sz="1300"/>
              <a:t> </a:t>
            </a:r>
            <a:r>
              <a:rPr lang="en-GB" sz="1300" b="1"/>
              <a:t>ContentLength</a:t>
            </a:r>
            <a:r>
              <a:rPr lang="en-GB" sz="1300"/>
              <a:t> { </a:t>
            </a:r>
            <a:r>
              <a:rPr lang="en-GB" sz="1300">
                <a:solidFill>
                  <a:schemeClr val="accent2"/>
                </a:solidFill>
              </a:rPr>
              <a:t>get; set</a:t>
            </a:r>
            <a:r>
              <a:rPr lang="en-GB" sz="1300"/>
              <a:t>; }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GB" sz="130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	</a:t>
            </a:r>
            <a:r>
              <a:rPr lang="en-GB" sz="1300">
                <a:solidFill>
                  <a:schemeClr val="accent2"/>
                </a:solidFill>
              </a:rPr>
              <a:t>public virtual string</a:t>
            </a:r>
            <a:r>
              <a:rPr lang="en-GB" sz="1300"/>
              <a:t> </a:t>
            </a:r>
            <a:r>
              <a:rPr lang="en-GB" sz="1300" b="1"/>
              <a:t>ContentType</a:t>
            </a:r>
            <a:r>
              <a:rPr lang="en-GB" sz="1300"/>
              <a:t> { </a:t>
            </a:r>
            <a:r>
              <a:rPr lang="en-GB" sz="1300">
                <a:solidFill>
                  <a:schemeClr val="accent2"/>
                </a:solidFill>
              </a:rPr>
              <a:t>get</a:t>
            </a:r>
            <a:r>
              <a:rPr lang="en-GB" sz="1300"/>
              <a:t>; </a:t>
            </a:r>
            <a:r>
              <a:rPr lang="en-GB" sz="1300">
                <a:solidFill>
                  <a:schemeClr val="accent2"/>
                </a:solidFill>
              </a:rPr>
              <a:t>set</a:t>
            </a:r>
            <a:r>
              <a:rPr lang="en-GB" sz="1300"/>
              <a:t>; }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	</a:t>
            </a:r>
            <a:r>
              <a:rPr lang="en-GB" sz="1300">
                <a:solidFill>
                  <a:schemeClr val="accent2"/>
                </a:solidFill>
              </a:rPr>
              <a:t>public virtual</a:t>
            </a:r>
            <a:r>
              <a:rPr lang="en-GB" sz="1300"/>
              <a:t> WebHeaderCollection </a:t>
            </a:r>
            <a:r>
              <a:rPr lang="en-GB" sz="1300" b="1"/>
              <a:t>Headers</a:t>
            </a:r>
            <a:r>
              <a:rPr lang="en-GB" sz="1300"/>
              <a:t> { </a:t>
            </a:r>
            <a:r>
              <a:rPr lang="en-GB" sz="1300">
                <a:solidFill>
                  <a:schemeClr val="accent2"/>
                </a:solidFill>
              </a:rPr>
              <a:t>get</a:t>
            </a:r>
            <a:r>
              <a:rPr lang="en-GB" sz="1300"/>
              <a:t>; </a:t>
            </a:r>
            <a:r>
              <a:rPr lang="en-GB" sz="1300">
                <a:solidFill>
                  <a:schemeClr val="accent2"/>
                </a:solidFill>
              </a:rPr>
              <a:t>set</a:t>
            </a:r>
            <a:r>
              <a:rPr lang="en-GB" sz="1300"/>
              <a:t>; }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GB" sz="130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	</a:t>
            </a:r>
            <a:r>
              <a:rPr lang="en-GB" sz="1300">
                <a:solidFill>
                  <a:schemeClr val="accent2"/>
                </a:solidFill>
              </a:rPr>
              <a:t>public virtual</a:t>
            </a:r>
            <a:r>
              <a:rPr lang="en-GB" sz="1300"/>
              <a:t> Uri </a:t>
            </a:r>
            <a:r>
              <a:rPr lang="en-GB" sz="1300" b="1"/>
              <a:t>ResponseUri</a:t>
            </a:r>
            <a:r>
              <a:rPr lang="en-GB" sz="1300"/>
              <a:t> { </a:t>
            </a:r>
            <a:r>
              <a:rPr lang="en-GB" sz="1300">
                <a:solidFill>
                  <a:schemeClr val="accent2"/>
                </a:solidFill>
              </a:rPr>
              <a:t>get</a:t>
            </a:r>
            <a:r>
              <a:rPr lang="en-GB" sz="1300"/>
              <a:t>; }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GB" sz="1300"/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	</a:t>
            </a:r>
            <a:r>
              <a:rPr lang="en-GB" sz="1300">
                <a:solidFill>
                  <a:schemeClr val="accent2"/>
                </a:solidFill>
              </a:rPr>
              <a:t>public virtual</a:t>
            </a:r>
            <a:r>
              <a:rPr lang="en-GB" sz="1300"/>
              <a:t> Stream </a:t>
            </a:r>
            <a:r>
              <a:rPr lang="en-GB" sz="1300" b="1"/>
              <a:t>GetResponseStream</a:t>
            </a:r>
            <a:r>
              <a:rPr lang="en-GB" sz="1300"/>
              <a:t>();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	…</a:t>
            </a:r>
          </a:p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GB" sz="1300"/>
              <a:t>}</a:t>
            </a: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5486400" y="4419600"/>
            <a:ext cx="3529013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Length of response</a:t>
            </a:r>
          </a:p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Mime Type </a:t>
            </a:r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Headers </a:t>
            </a:r>
          </a:p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URI of response </a:t>
            </a:r>
          </a:p>
          <a:p>
            <a:pPr marL="177800" indent="-177800" eaLnBrk="0" hangingPunct="0">
              <a:buFontTx/>
              <a:buChar char="•"/>
            </a:pPr>
            <a:endParaRPr lang="en-GB" sz="1400"/>
          </a:p>
          <a:p>
            <a:pPr marL="177800" indent="-177800" eaLnBrk="0" hangingPunct="0">
              <a:buFontTx/>
              <a:buChar char="•"/>
            </a:pPr>
            <a:r>
              <a:rPr lang="en-GB" sz="1400"/>
              <a:t>Stream for reading the response</a:t>
            </a:r>
          </a:p>
        </p:txBody>
      </p:sp>
    </p:spTree>
    <p:extLst>
      <p:ext uri="{BB962C8B-B14F-4D97-AF65-F5344CB8AC3E}">
        <p14:creationId xmlns:p14="http://schemas.microsoft.com/office/powerpoint/2010/main" val="141150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5" grpId="0" animBg="1" autoUpdateAnimBg="0"/>
      <p:bldP spid="31232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WebRequest/WebResponse Subclasses</a:t>
            </a:r>
            <a:endParaRPr lang="cs-CZ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685800" y="1295400"/>
            <a:ext cx="8077200" cy="5029200"/>
          </a:xfrm>
        </p:spPr>
        <p:txBody>
          <a:bodyPr/>
          <a:lstStyle/>
          <a:p>
            <a:pPr eaLnBrk="1" hangingPunct="1"/>
            <a:r>
              <a:rPr lang="en-US" sz="1700" smtClean="0"/>
              <a:t>WebRequest/WebResponse.Create method creates new instance of one its subclasses depending on the URI:</a:t>
            </a:r>
          </a:p>
          <a:p>
            <a:pPr eaLnBrk="1" hangingPunct="1"/>
            <a:endParaRPr lang="en-US" sz="1700" smtClean="0"/>
          </a:p>
          <a:p>
            <a:pPr eaLnBrk="1" hangingPunct="1">
              <a:buFont typeface="Wingdings" pitchFamily="2" charset="2"/>
              <a:buNone/>
            </a:pPr>
            <a:r>
              <a:rPr lang="en-US" sz="1700" smtClean="0"/>
              <a:t>file://		FileWebRequest/FileWebResponse </a:t>
            </a:r>
            <a:r>
              <a:rPr lang="en-US" sz="1700" smtClean="0">
                <a:solidFill>
                  <a:srgbClr val="FF0000"/>
                </a:solidFill>
              </a:rPr>
              <a:t>(not in ECMA standard)</a:t>
            </a:r>
            <a:endParaRPr lang="en-US" sz="1700" smtClean="0"/>
          </a:p>
          <a:p>
            <a:pPr eaLnBrk="1" hangingPunct="1">
              <a:buFont typeface="Wingdings" pitchFamily="2" charset="2"/>
              <a:buNone/>
            </a:pPr>
            <a:r>
              <a:rPr lang="en-US" sz="1700" smtClean="0"/>
              <a:t>http://, https://	HttpWebRequest/HttpWebResponse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700" smtClean="0"/>
              <a:t>ftp://		FtpWebRequest/FtpWebResponse </a:t>
            </a:r>
            <a:r>
              <a:rPr lang="en-US" sz="1700" smtClean="0">
                <a:solidFill>
                  <a:srgbClr val="FF0000"/>
                </a:solidFill>
              </a:rPr>
              <a:t>(only in 2.0)</a:t>
            </a:r>
          </a:p>
          <a:p>
            <a:pPr eaLnBrk="1" hangingPunct="1">
              <a:buFont typeface="Wingdings" pitchFamily="2" charset="2"/>
              <a:buNone/>
            </a:pPr>
            <a:endParaRPr lang="en-US" sz="1700" smtClean="0">
              <a:solidFill>
                <a:srgbClr val="FF0000"/>
              </a:solidFill>
            </a:endParaRPr>
          </a:p>
          <a:p>
            <a:pPr eaLnBrk="1" hangingPunct="1"/>
            <a:r>
              <a:rPr lang="en-US" sz="1700" smtClean="0"/>
              <a:t>Other URI prefixes can be registered to custom WebRequest/WebResponse implementations via WebRequest.RegisterPrefix method</a:t>
            </a:r>
            <a:endParaRPr lang="cs-CZ" sz="1700" smtClean="0"/>
          </a:p>
        </p:txBody>
      </p:sp>
    </p:spTree>
    <p:extLst>
      <p:ext uri="{BB962C8B-B14F-4D97-AF65-F5344CB8AC3E}">
        <p14:creationId xmlns:p14="http://schemas.microsoft.com/office/powerpoint/2010/main" val="154612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2800" smtClean="0"/>
              <a:t>Example: WebRequest and WebResponse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395288" y="1412875"/>
            <a:ext cx="81534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b="1" dirty="0" err="1" smtClean="0"/>
              <a:t>WebRequest</a:t>
            </a:r>
            <a:r>
              <a:rPr lang="de-AT" sz="1300" dirty="0" smtClean="0"/>
              <a:t> </a:t>
            </a:r>
            <a:r>
              <a:rPr lang="de-AT" sz="1300" dirty="0" err="1" smtClean="0"/>
              <a:t>req</a:t>
            </a:r>
            <a:r>
              <a:rPr lang="de-AT" sz="1300" dirty="0" smtClean="0"/>
              <a:t> = </a:t>
            </a:r>
            <a:r>
              <a:rPr lang="de-AT" sz="1300" b="1" dirty="0" err="1" smtClean="0"/>
              <a:t>WebRequest.Create</a:t>
            </a:r>
            <a:r>
              <a:rPr lang="de-AT" sz="1300" dirty="0" smtClean="0"/>
              <a:t>("http://</a:t>
            </a:r>
            <a:r>
              <a:rPr lang="cs-CZ" sz="1300" dirty="0" smtClean="0"/>
              <a:t>d</a:t>
            </a:r>
            <a:r>
              <a:rPr lang="en-US" sz="1300" dirty="0" smtClean="0"/>
              <a:t>3s</a:t>
            </a:r>
            <a:r>
              <a:rPr lang="de-AT" sz="1300" dirty="0" smtClean="0"/>
              <a:t>.mff.cuni.cz/~</a:t>
            </a:r>
            <a:r>
              <a:rPr lang="de-AT" sz="1300" dirty="0" err="1" smtClean="0"/>
              <a:t>jezek</a:t>
            </a:r>
            <a:r>
              <a:rPr lang="de-AT" sz="1300" dirty="0" smtClean="0"/>
              <a:t>");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err="1" smtClean="0"/>
              <a:t>if</a:t>
            </a:r>
            <a:r>
              <a:rPr lang="de-AT" sz="1300" dirty="0" smtClean="0"/>
              <a:t> (</a:t>
            </a:r>
            <a:r>
              <a:rPr lang="de-AT" sz="1300" dirty="0" err="1" smtClean="0"/>
              <a:t>req</a:t>
            </a:r>
            <a:r>
              <a:rPr lang="de-AT" sz="1300" dirty="0" smtClean="0"/>
              <a:t> </a:t>
            </a:r>
            <a:r>
              <a:rPr lang="de-AT" sz="1300" dirty="0" err="1" smtClean="0"/>
              <a:t>is</a:t>
            </a:r>
            <a:r>
              <a:rPr lang="de-AT" sz="1300" dirty="0" smtClean="0"/>
              <a:t> </a:t>
            </a:r>
            <a:r>
              <a:rPr lang="de-AT" sz="1300" b="1" dirty="0" err="1" smtClean="0"/>
              <a:t>HttpWebRequest</a:t>
            </a:r>
            <a:r>
              <a:rPr lang="de-AT" sz="1300" dirty="0" smtClean="0"/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((</a:t>
            </a:r>
            <a:r>
              <a:rPr lang="de-AT" sz="1300" dirty="0" err="1" smtClean="0"/>
              <a:t>HttpWebRequest</a:t>
            </a:r>
            <a:r>
              <a:rPr lang="de-AT" sz="1300" dirty="0" smtClean="0"/>
              <a:t>) </a:t>
            </a:r>
            <a:r>
              <a:rPr lang="de-AT" sz="1300" dirty="0" err="1" smtClean="0"/>
              <a:t>req</a:t>
            </a:r>
            <a:r>
              <a:rPr lang="de-AT" sz="1300" dirty="0" smtClean="0"/>
              <a:t>)</a:t>
            </a:r>
            <a:r>
              <a:rPr lang="de-AT" sz="1300" b="1" dirty="0" smtClean="0"/>
              <a:t>.</a:t>
            </a:r>
            <a:r>
              <a:rPr lang="de-AT" sz="1300" b="1" dirty="0" err="1" smtClean="0"/>
              <a:t>UserAgent</a:t>
            </a:r>
            <a:r>
              <a:rPr lang="de-AT" sz="1300" dirty="0" smtClean="0"/>
              <a:t> = "Mozilla/4.0 (</a:t>
            </a:r>
            <a:r>
              <a:rPr lang="de-AT" sz="1300" dirty="0" err="1" smtClean="0"/>
              <a:t>compatible</a:t>
            </a:r>
            <a:r>
              <a:rPr lang="de-AT" sz="1300" dirty="0" smtClean="0"/>
              <a:t>; MSIE 6.0; Windows NT 5.2;)";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((</a:t>
            </a:r>
            <a:r>
              <a:rPr lang="de-AT" sz="1300" dirty="0" err="1" smtClean="0"/>
              <a:t>HttpWebRequest</a:t>
            </a:r>
            <a:r>
              <a:rPr lang="de-AT" sz="1300" dirty="0" smtClean="0"/>
              <a:t>) </a:t>
            </a:r>
            <a:r>
              <a:rPr lang="de-AT" sz="1300" dirty="0" err="1" smtClean="0"/>
              <a:t>req</a:t>
            </a:r>
            <a:r>
              <a:rPr lang="de-AT" sz="1300" dirty="0" smtClean="0"/>
              <a:t>)</a:t>
            </a:r>
            <a:r>
              <a:rPr lang="de-AT" sz="1300" b="1" dirty="0" smtClean="0"/>
              <a:t>.</a:t>
            </a:r>
            <a:r>
              <a:rPr lang="de-AT" sz="1300" b="1" dirty="0" err="1" smtClean="0"/>
              <a:t>Credentials</a:t>
            </a:r>
            <a:r>
              <a:rPr lang="de-AT" sz="1300" dirty="0" smtClean="0"/>
              <a:t> = </a:t>
            </a:r>
            <a:r>
              <a:rPr lang="de-AT" sz="1300" dirty="0" err="1" smtClean="0"/>
              <a:t>new</a:t>
            </a:r>
            <a:r>
              <a:rPr lang="de-AT" sz="1300" dirty="0" smtClean="0"/>
              <a:t> </a:t>
            </a:r>
            <a:r>
              <a:rPr lang="de-AT" sz="1300" b="1" dirty="0" err="1" smtClean="0"/>
              <a:t>NetworkCredential</a:t>
            </a:r>
            <a:r>
              <a:rPr lang="de-AT" sz="1300" dirty="0" smtClean="0"/>
              <a:t>("</a:t>
            </a:r>
            <a:r>
              <a:rPr lang="de-AT" sz="1300" dirty="0" err="1" smtClean="0"/>
              <a:t>username</a:t>
            </a:r>
            <a:r>
              <a:rPr lang="de-AT" sz="1300" dirty="0" smtClean="0"/>
              <a:t>", "</a:t>
            </a:r>
            <a:r>
              <a:rPr lang="de-AT" sz="1300" dirty="0" err="1" smtClean="0"/>
              <a:t>password</a:t>
            </a:r>
            <a:r>
              <a:rPr lang="de-AT" sz="1300" dirty="0" smtClean="0"/>
              <a:t>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err="1" smtClean="0"/>
              <a:t>try</a:t>
            </a:r>
            <a:r>
              <a:rPr lang="de-AT" sz="1300" dirty="0" smtClean="0"/>
              <a:t>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</a:t>
            </a:r>
            <a:r>
              <a:rPr lang="de-AT" sz="1300" dirty="0" err="1" smtClean="0"/>
              <a:t>using</a:t>
            </a:r>
            <a:r>
              <a:rPr lang="de-AT" sz="1300" dirty="0" smtClean="0"/>
              <a:t> (</a:t>
            </a:r>
            <a:r>
              <a:rPr lang="de-AT" sz="1300" b="1" dirty="0" err="1" smtClean="0"/>
              <a:t>WebResponse</a:t>
            </a:r>
            <a:r>
              <a:rPr lang="de-AT" sz="1300" dirty="0" smtClean="0"/>
              <a:t> </a:t>
            </a:r>
            <a:r>
              <a:rPr lang="de-AT" sz="1300" dirty="0" err="1" smtClean="0"/>
              <a:t>resp</a:t>
            </a:r>
            <a:r>
              <a:rPr lang="de-AT" sz="1300" dirty="0" smtClean="0"/>
              <a:t> = </a:t>
            </a:r>
            <a:r>
              <a:rPr lang="de-AT" sz="1300" dirty="0" err="1" smtClean="0"/>
              <a:t>req</a:t>
            </a:r>
            <a:r>
              <a:rPr lang="de-AT" sz="1300" b="1" dirty="0" err="1" smtClean="0"/>
              <a:t>.GetResponse</a:t>
            </a:r>
            <a:r>
              <a:rPr lang="de-AT" sz="1300" dirty="0" smtClean="0"/>
              <a:t>())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</a:t>
            </a:r>
            <a:r>
              <a:rPr lang="de-AT" sz="1300" dirty="0" err="1" smtClean="0"/>
              <a:t>foreach</a:t>
            </a:r>
            <a:r>
              <a:rPr lang="de-AT" sz="1300" dirty="0" smtClean="0"/>
              <a:t> (</a:t>
            </a:r>
            <a:r>
              <a:rPr lang="de-AT" sz="1300" dirty="0" err="1" smtClean="0"/>
              <a:t>string</a:t>
            </a:r>
            <a:r>
              <a:rPr lang="de-AT" sz="1300" dirty="0" smtClean="0"/>
              <a:t> Key in </a:t>
            </a:r>
            <a:r>
              <a:rPr lang="de-AT" sz="1300" dirty="0" err="1" smtClean="0"/>
              <a:t>resp</a:t>
            </a:r>
            <a:r>
              <a:rPr lang="de-AT" sz="1300" b="1" dirty="0" err="1" smtClean="0"/>
              <a:t>.Headers</a:t>
            </a:r>
            <a:r>
              <a:rPr lang="de-AT" sz="1300" dirty="0" err="1" smtClean="0"/>
              <a:t>.Keys</a:t>
            </a:r>
            <a:r>
              <a:rPr lang="de-AT" sz="1300" dirty="0" smtClean="0"/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	</a:t>
            </a:r>
            <a:r>
              <a:rPr lang="de-AT" sz="1300" dirty="0" err="1" smtClean="0"/>
              <a:t>Console.WriteLine</a:t>
            </a:r>
            <a:r>
              <a:rPr lang="de-AT" sz="1300" dirty="0" smtClean="0"/>
              <a:t>("Header {0}: {1}", Key, </a:t>
            </a:r>
            <a:r>
              <a:rPr lang="de-AT" sz="1300" dirty="0" err="1" smtClean="0"/>
              <a:t>resp.Headers</a:t>
            </a:r>
            <a:r>
              <a:rPr lang="de-AT" sz="1300" dirty="0" smtClean="0"/>
              <a:t>[Key]);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</a:t>
            </a:r>
            <a:r>
              <a:rPr lang="de-AT" sz="1300" dirty="0" err="1" smtClean="0"/>
              <a:t>using</a:t>
            </a:r>
            <a:r>
              <a:rPr lang="de-AT" sz="1300" dirty="0" smtClean="0"/>
              <a:t> (</a:t>
            </a:r>
            <a:r>
              <a:rPr lang="de-AT" sz="1300" dirty="0" err="1" smtClean="0"/>
              <a:t>StreamReader</a:t>
            </a:r>
            <a:r>
              <a:rPr lang="de-AT" sz="1300" dirty="0" smtClean="0"/>
              <a:t> </a:t>
            </a:r>
            <a:r>
              <a:rPr lang="de-AT" sz="1300" dirty="0" err="1" smtClean="0"/>
              <a:t>sr</a:t>
            </a:r>
            <a:r>
              <a:rPr lang="de-AT" sz="1300" dirty="0" smtClean="0"/>
              <a:t> = </a:t>
            </a:r>
            <a:r>
              <a:rPr lang="de-AT" sz="1300" dirty="0" err="1" smtClean="0"/>
              <a:t>new</a:t>
            </a:r>
            <a:r>
              <a:rPr lang="de-AT" sz="1300" dirty="0" smtClean="0"/>
              <a:t> </a:t>
            </a:r>
            <a:r>
              <a:rPr lang="de-AT" sz="1300" dirty="0" err="1" smtClean="0"/>
              <a:t>StreamReader</a:t>
            </a:r>
            <a:r>
              <a:rPr lang="de-AT" sz="1300" dirty="0" smtClean="0"/>
              <a:t>(</a:t>
            </a:r>
            <a:r>
              <a:rPr lang="de-AT" sz="1300" dirty="0" err="1" smtClean="0"/>
              <a:t>resp</a:t>
            </a:r>
            <a:r>
              <a:rPr lang="de-AT" sz="1300" b="1" dirty="0" err="1" smtClean="0"/>
              <a:t>.GetResponseStream</a:t>
            </a:r>
            <a:r>
              <a:rPr lang="de-AT" sz="1300" b="1" dirty="0" smtClean="0"/>
              <a:t>()</a:t>
            </a:r>
            <a:r>
              <a:rPr lang="de-AT" sz="1300" dirty="0" smtClean="0"/>
              <a:t>))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	</a:t>
            </a:r>
            <a:r>
              <a:rPr lang="de-AT" sz="1300" dirty="0" err="1" smtClean="0"/>
              <a:t>string</a:t>
            </a:r>
            <a:r>
              <a:rPr lang="de-AT" sz="1300" dirty="0" smtClean="0"/>
              <a:t> Line;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	</a:t>
            </a:r>
            <a:r>
              <a:rPr lang="de-AT" sz="1300" dirty="0" err="1" smtClean="0"/>
              <a:t>while</a:t>
            </a:r>
            <a:r>
              <a:rPr lang="de-AT" sz="1300" dirty="0" smtClean="0"/>
              <a:t> ((Line = </a:t>
            </a:r>
            <a:r>
              <a:rPr lang="de-AT" sz="1300" dirty="0" err="1" smtClean="0"/>
              <a:t>sr.ReadLine</a:t>
            </a:r>
            <a:r>
              <a:rPr lang="de-AT" sz="1300" dirty="0" smtClean="0"/>
              <a:t>()) != null)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		</a:t>
            </a:r>
            <a:r>
              <a:rPr lang="de-AT" sz="1300" dirty="0" err="1" smtClean="0"/>
              <a:t>Console.WriteLine</a:t>
            </a:r>
            <a:r>
              <a:rPr lang="de-AT" sz="1300" dirty="0" smtClean="0"/>
              <a:t>("\t{0}", Line);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} catch (</a:t>
            </a:r>
            <a:r>
              <a:rPr lang="de-AT" sz="1300" b="1" dirty="0" err="1" smtClean="0"/>
              <a:t>WebException</a:t>
            </a:r>
            <a:r>
              <a:rPr lang="de-AT" sz="1300" dirty="0" smtClean="0"/>
              <a:t> ex)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</a:t>
            </a:r>
            <a:r>
              <a:rPr lang="de-AT" sz="1300" dirty="0" err="1" smtClean="0"/>
              <a:t>Console.WriteLine</a:t>
            </a:r>
            <a:r>
              <a:rPr lang="de-AT" sz="1300" dirty="0" smtClean="0"/>
              <a:t>(</a:t>
            </a:r>
            <a:r>
              <a:rPr lang="de-AT" sz="1300" dirty="0" err="1" smtClean="0"/>
              <a:t>ex.Message</a:t>
            </a:r>
            <a:r>
              <a:rPr lang="de-AT" sz="1300" dirty="0" smtClean="0"/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</a:t>
            </a:r>
            <a:r>
              <a:rPr lang="de-AT" sz="1300" dirty="0" err="1" smtClean="0"/>
              <a:t>Console.WriteLine</a:t>
            </a:r>
            <a:r>
              <a:rPr lang="de-AT" sz="1300" dirty="0" smtClean="0"/>
              <a:t>("URI: {0}", </a:t>
            </a:r>
            <a:r>
              <a:rPr lang="de-AT" sz="1300" dirty="0" err="1" smtClean="0"/>
              <a:t>ex</a:t>
            </a:r>
            <a:r>
              <a:rPr lang="de-AT" sz="1300" b="1" dirty="0" err="1" smtClean="0"/>
              <a:t>.Response.ResponseUri</a:t>
            </a:r>
            <a:r>
              <a:rPr lang="de-AT" sz="1300" dirty="0" err="1" smtClean="0"/>
              <a:t>.ToString</a:t>
            </a:r>
            <a:r>
              <a:rPr lang="de-AT" sz="1300" dirty="0" smtClean="0"/>
              <a:t>());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</a:t>
            </a:r>
            <a:r>
              <a:rPr lang="de-AT" sz="1300" dirty="0" err="1" smtClean="0"/>
              <a:t>if</a:t>
            </a:r>
            <a:r>
              <a:rPr lang="de-AT" sz="1300" dirty="0" smtClean="0"/>
              <a:t> (</a:t>
            </a:r>
            <a:r>
              <a:rPr lang="de-AT" sz="1300" dirty="0" err="1" smtClean="0"/>
              <a:t>ex.Status</a:t>
            </a:r>
            <a:r>
              <a:rPr lang="de-AT" sz="1300" dirty="0" smtClean="0"/>
              <a:t> == </a:t>
            </a:r>
            <a:r>
              <a:rPr lang="de-AT" sz="1300" dirty="0" err="1" smtClean="0"/>
              <a:t>WebExceptionStatus.ProtocolError</a:t>
            </a:r>
            <a:r>
              <a:rPr lang="de-AT" sz="1300" dirty="0" smtClean="0"/>
              <a:t> &amp;&amp; </a:t>
            </a:r>
            <a:r>
              <a:rPr lang="de-AT" sz="1300" dirty="0" err="1" smtClean="0"/>
              <a:t>ex</a:t>
            </a:r>
            <a:r>
              <a:rPr lang="de-AT" sz="1300" b="1" dirty="0" err="1" smtClean="0"/>
              <a:t>.Response</a:t>
            </a:r>
            <a:r>
              <a:rPr lang="de-AT" sz="1300" dirty="0" smtClean="0"/>
              <a:t> </a:t>
            </a:r>
            <a:r>
              <a:rPr lang="de-AT" sz="1300" dirty="0" err="1" smtClean="0"/>
              <a:t>is</a:t>
            </a:r>
            <a:r>
              <a:rPr lang="de-AT" sz="1300" dirty="0" smtClean="0"/>
              <a:t> </a:t>
            </a:r>
            <a:r>
              <a:rPr lang="de-AT" sz="1300" b="1" dirty="0" err="1" smtClean="0"/>
              <a:t>HttpWebResponse</a:t>
            </a:r>
            <a:r>
              <a:rPr lang="de-AT" sz="1300" dirty="0" smtClean="0"/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	</a:t>
            </a:r>
            <a:r>
              <a:rPr lang="de-AT" sz="1300" dirty="0" err="1" smtClean="0"/>
              <a:t>Console.WriteLine</a:t>
            </a:r>
            <a:r>
              <a:rPr lang="de-AT" sz="1300" dirty="0" smtClean="0"/>
              <a:t>("Status </a:t>
            </a:r>
            <a:r>
              <a:rPr lang="de-AT" sz="1300" dirty="0" err="1" smtClean="0"/>
              <a:t>code</a:t>
            </a:r>
            <a:r>
              <a:rPr lang="de-AT" sz="1300" dirty="0" smtClean="0"/>
              <a:t>: {0}", ((</a:t>
            </a:r>
            <a:r>
              <a:rPr lang="de-AT" sz="1300" dirty="0" err="1" smtClean="0"/>
              <a:t>HttpWebResponse</a:t>
            </a:r>
            <a:r>
              <a:rPr lang="de-AT" sz="1300" dirty="0" smtClean="0"/>
              <a:t>) </a:t>
            </a:r>
            <a:r>
              <a:rPr lang="de-AT" sz="1300" dirty="0" err="1" smtClean="0"/>
              <a:t>ex.Response</a:t>
            </a:r>
            <a:r>
              <a:rPr lang="de-AT" sz="1300" dirty="0" smtClean="0"/>
              <a:t>)</a:t>
            </a:r>
            <a:r>
              <a:rPr lang="de-AT" sz="1300" b="1" dirty="0" smtClean="0"/>
              <a:t>.</a:t>
            </a:r>
            <a:r>
              <a:rPr lang="de-AT" sz="1300" b="1" dirty="0" err="1" smtClean="0"/>
              <a:t>StatusCode</a:t>
            </a:r>
            <a:r>
              <a:rPr lang="de-AT" sz="1300" dirty="0" smtClean="0"/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AT" sz="13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716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WebClient</a:t>
            </a:r>
            <a:endParaRPr lang="cs-CZ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685800" y="1295400"/>
            <a:ext cx="7772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>
                <a:solidFill>
                  <a:schemeClr val="accent2"/>
                </a:solidFill>
              </a:rPr>
              <a:t>public sealed class</a:t>
            </a:r>
            <a:r>
              <a:rPr lang="cs-CZ" sz="1300" smtClean="0"/>
              <a:t> </a:t>
            </a:r>
            <a:r>
              <a:rPr lang="cs-CZ" sz="1300" b="1" smtClean="0"/>
              <a:t>WebClient</a:t>
            </a:r>
            <a:r>
              <a:rPr lang="cs-CZ" sz="1300" smtClean="0"/>
              <a:t> : Component</a:t>
            </a:r>
            <a:r>
              <a:rPr lang="en-US" sz="1300" smtClean="0"/>
              <a:t>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b="1" smtClean="0"/>
              <a:t>WebClient</a:t>
            </a:r>
            <a:r>
              <a:rPr lang="en-US" sz="1300" smtClean="0"/>
              <a:t>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WebHeaderCollection </a:t>
            </a:r>
            <a:r>
              <a:rPr lang="en-US" sz="1300" b="1" smtClean="0"/>
              <a:t>Headers</a:t>
            </a:r>
            <a:r>
              <a:rPr lang="en-US" sz="1300" smtClean="0"/>
              <a:t> {</a:t>
            </a:r>
            <a:r>
              <a:rPr lang="en-US" sz="1300" smtClean="0">
                <a:solidFill>
                  <a:schemeClr val="accent2"/>
                </a:solidFill>
              </a:rPr>
              <a:t>get</a:t>
            </a:r>
            <a:r>
              <a:rPr lang="en-US" sz="1300" smtClean="0"/>
              <a:t>; </a:t>
            </a:r>
            <a:r>
              <a:rPr lang="en-US" sz="1300" smtClean="0">
                <a:solidFill>
                  <a:schemeClr val="accent2"/>
                </a:solidFill>
              </a:rPr>
              <a:t>set</a:t>
            </a:r>
            <a:r>
              <a:rPr lang="en-US" sz="1300" smtClean="0"/>
              <a:t>;}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ICredentials </a:t>
            </a:r>
            <a:r>
              <a:rPr lang="en-US" sz="1300" b="1" smtClean="0"/>
              <a:t>Credentials</a:t>
            </a:r>
            <a:r>
              <a:rPr lang="en-US" sz="1300" smtClean="0"/>
              <a:t> {</a:t>
            </a:r>
            <a:r>
              <a:rPr lang="en-US" sz="1300" smtClean="0">
                <a:solidFill>
                  <a:schemeClr val="accent2"/>
                </a:solidFill>
              </a:rPr>
              <a:t>get</a:t>
            </a:r>
            <a:r>
              <a:rPr lang="en-US" sz="1300" smtClean="0"/>
              <a:t>; </a:t>
            </a:r>
            <a:r>
              <a:rPr lang="en-US" sz="1300" smtClean="0">
                <a:solidFill>
                  <a:schemeClr val="accent2"/>
                </a:solidFill>
              </a:rPr>
              <a:t>set</a:t>
            </a:r>
            <a:r>
              <a:rPr lang="en-US" sz="1300" smtClean="0"/>
              <a:t>;}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</a:t>
            </a:r>
            <a:r>
              <a:rPr lang="en-US" sz="1300" b="1" smtClean="0"/>
              <a:t>BaseAddress</a:t>
            </a:r>
            <a:r>
              <a:rPr lang="en-US" sz="1300" smtClean="0"/>
              <a:t> {</a:t>
            </a:r>
            <a:r>
              <a:rPr lang="en-US" sz="1300" smtClean="0">
                <a:solidFill>
                  <a:schemeClr val="accent2"/>
                </a:solidFill>
              </a:rPr>
              <a:t>get</a:t>
            </a:r>
            <a:r>
              <a:rPr lang="en-US" sz="1300" smtClean="0"/>
              <a:t>; </a:t>
            </a:r>
            <a:r>
              <a:rPr lang="en-US" sz="1300" smtClean="0">
                <a:solidFill>
                  <a:schemeClr val="accent2"/>
                </a:solidFill>
              </a:rPr>
              <a:t>set</a:t>
            </a:r>
            <a:r>
              <a:rPr lang="en-US" sz="1300" smtClean="0"/>
              <a:t>;}</a:t>
            </a: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WebHeaderCollection </a:t>
            </a:r>
            <a:r>
              <a:rPr lang="en-US" sz="1300" b="1" smtClean="0"/>
              <a:t>ResponseHeaders</a:t>
            </a:r>
            <a:r>
              <a:rPr lang="en-US" sz="1300" smtClean="0"/>
              <a:t> {</a:t>
            </a:r>
            <a:r>
              <a:rPr lang="en-US" sz="1300" smtClean="0">
                <a:solidFill>
                  <a:schemeClr val="accent2"/>
                </a:solidFill>
              </a:rPr>
              <a:t>get</a:t>
            </a:r>
            <a:r>
              <a:rPr lang="en-US" sz="1300" smtClean="0"/>
              <a:t>;}</a:t>
            </a: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smtClean="0">
                <a:solidFill>
                  <a:schemeClr val="accent2"/>
                </a:solidFill>
              </a:rPr>
              <a:t>byte</a:t>
            </a:r>
            <a:r>
              <a:rPr lang="en-US" sz="1300" smtClean="0"/>
              <a:t>[] </a:t>
            </a:r>
            <a:r>
              <a:rPr lang="en-US" sz="1300" b="1" smtClean="0"/>
              <a:t>DownloadData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address);</a:t>
            </a: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smtClean="0">
                <a:solidFill>
                  <a:schemeClr val="accent2"/>
                </a:solidFill>
              </a:rPr>
              <a:t>void</a:t>
            </a:r>
            <a:r>
              <a:rPr lang="en-US" sz="1300" smtClean="0"/>
              <a:t> </a:t>
            </a:r>
            <a:r>
              <a:rPr lang="en-US" sz="1300" b="1" smtClean="0"/>
              <a:t>DownloadFile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address,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fileName);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smtClean="0">
                <a:solidFill>
                  <a:schemeClr val="accent2"/>
                </a:solidFill>
              </a:rPr>
              <a:t>byte</a:t>
            </a:r>
            <a:r>
              <a:rPr lang="en-US" sz="1300" smtClean="0"/>
              <a:t>[] </a:t>
            </a:r>
            <a:r>
              <a:rPr lang="en-US" sz="1300" b="1" smtClean="0"/>
              <a:t>UploadData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address,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method, </a:t>
            </a:r>
            <a:r>
              <a:rPr lang="en-US" sz="1300" smtClean="0">
                <a:solidFill>
                  <a:schemeClr val="accent2"/>
                </a:solidFill>
              </a:rPr>
              <a:t>byte</a:t>
            </a:r>
            <a:r>
              <a:rPr lang="en-US" sz="1300" smtClean="0"/>
              <a:t>[] data);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smtClean="0">
                <a:solidFill>
                  <a:schemeClr val="accent2"/>
                </a:solidFill>
              </a:rPr>
              <a:t>byte</a:t>
            </a:r>
            <a:r>
              <a:rPr lang="en-US" sz="1300" smtClean="0"/>
              <a:t>[] </a:t>
            </a:r>
            <a:r>
              <a:rPr lang="en-US" sz="1300" b="1" smtClean="0"/>
              <a:t>UploadFile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address,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method,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fileName);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</a:t>
            </a:r>
            <a:r>
              <a:rPr lang="en-US" sz="1300" smtClean="0">
                <a:solidFill>
                  <a:schemeClr val="accent2"/>
                </a:solidFill>
              </a:rPr>
              <a:t>byte</a:t>
            </a:r>
            <a:r>
              <a:rPr lang="en-US" sz="1300" smtClean="0"/>
              <a:t>[] </a:t>
            </a:r>
            <a:r>
              <a:rPr lang="en-US" sz="1300" b="1" smtClean="0"/>
              <a:t>UploadValues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address,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method, NameValueCollection data);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Stream </a:t>
            </a:r>
            <a:r>
              <a:rPr lang="en-US" sz="1300" b="1" smtClean="0"/>
              <a:t>OpenRead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smtClean="0">
                <a:solidFill>
                  <a:schemeClr val="accent2"/>
                </a:solidFill>
              </a:rPr>
              <a:t>public</a:t>
            </a:r>
            <a:r>
              <a:rPr lang="en-US" sz="1300" smtClean="0"/>
              <a:t> Stream </a:t>
            </a:r>
            <a:r>
              <a:rPr lang="en-US" sz="1300" b="1" smtClean="0"/>
              <a:t>OpenWrite</a:t>
            </a:r>
            <a:r>
              <a:rPr lang="en-US" sz="1300" smtClean="0"/>
              <a:t>(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address, </a:t>
            </a:r>
            <a:r>
              <a:rPr lang="en-US" sz="1300" smtClean="0">
                <a:solidFill>
                  <a:schemeClr val="accent2"/>
                </a:solidFill>
              </a:rPr>
              <a:t>string</a:t>
            </a:r>
            <a:r>
              <a:rPr lang="en-US" sz="1300" smtClean="0"/>
              <a:t> method);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	</a:t>
            </a:r>
            <a:r>
              <a:rPr lang="en-US" sz="1300" b="1" smtClean="0"/>
              <a:t>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}</a:t>
            </a:r>
            <a:endParaRPr lang="cs-CZ" sz="1300" smtClean="0"/>
          </a:p>
        </p:txBody>
      </p:sp>
    </p:spTree>
    <p:extLst>
      <p:ext uri="{BB962C8B-B14F-4D97-AF65-F5344CB8AC3E}">
        <p14:creationId xmlns:p14="http://schemas.microsoft.com/office/powerpoint/2010/main" val="21917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WebClient</a:t>
            </a:r>
            <a:endParaRPr lang="cs-CZ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57200" y="1143000"/>
            <a:ext cx="84582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using </a:t>
            </a:r>
            <a:r>
              <a:rPr lang="en-US" sz="1300" b="1" smtClean="0"/>
              <a:t>System.Net</a:t>
            </a:r>
            <a:r>
              <a:rPr lang="en-US" sz="1300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using </a:t>
            </a:r>
            <a:r>
              <a:rPr lang="en-US" sz="1300" b="1" smtClean="0"/>
              <a:t>System.Collections.Specialized</a:t>
            </a:r>
            <a:r>
              <a:rPr lang="en-US" sz="1300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/>
              <a:t>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b="1" smtClean="0"/>
              <a:t>WebClient</a:t>
            </a:r>
            <a:r>
              <a:rPr lang="cs-CZ" sz="1300" smtClean="0"/>
              <a:t> wc = new </a:t>
            </a:r>
            <a:r>
              <a:rPr lang="cs-CZ" sz="1300" b="1" smtClean="0"/>
              <a:t>WebClient()</a:t>
            </a:r>
            <a:r>
              <a:rPr lang="cs-CZ" sz="1300" smtClean="0"/>
              <a:t>;</a:t>
            </a:r>
            <a:endParaRPr lang="en-US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wc</a:t>
            </a:r>
            <a:r>
              <a:rPr lang="cs-CZ" sz="1300" b="1" smtClean="0"/>
              <a:t>.Headers</a:t>
            </a:r>
            <a:r>
              <a:rPr lang="cs-CZ" sz="1300" smtClean="0"/>
              <a:t>.Add("User-Agent", "Mozilla/4.0 (compatible; MSIE 6.0; Windows NT 5.2;)");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b="1" smtClean="0"/>
              <a:t>NameValueCollection</a:t>
            </a:r>
            <a:r>
              <a:rPr lang="cs-CZ" sz="1300" smtClean="0"/>
              <a:t> formValues = new </a:t>
            </a:r>
            <a:r>
              <a:rPr lang="cs-CZ" sz="1300" b="1" smtClean="0"/>
              <a:t>NameValueCollection()</a:t>
            </a:r>
            <a:r>
              <a:rPr lang="cs-CZ" sz="1300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formValues.Add("p", "mbench");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byte[] respBytes = wc</a:t>
            </a:r>
            <a:r>
              <a:rPr lang="cs-CZ" sz="1300" b="1" smtClean="0"/>
              <a:t>.UploadValues</a:t>
            </a:r>
            <a:r>
              <a:rPr lang="cs-CZ" sz="1300" smtClean="0"/>
              <a:t>("http://nenya.ms.mff.cuni.cz/related.phtml", "POST", formValues);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Console.WriteLine("Response headers:");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foreach (string Key in wc</a:t>
            </a:r>
            <a:r>
              <a:rPr lang="cs-CZ" sz="1300" b="1" smtClean="0"/>
              <a:t>.ResponseHeaders</a:t>
            </a:r>
            <a:r>
              <a:rPr lang="cs-CZ" sz="1300" smtClean="0"/>
              <a:t>.Keys)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	Console.WriteLine("\t{0}: {1}", Key, wc.ResponseHeaders.Get(Key));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Console.WriteLine("Response:");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using (StreamReader sr = new StreamReader(new MemoryStream(respBytes), Encoding.ASCII))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	string Line;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	while ((Line = sr.ReadLine()) != null)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		Console.WriteLine("\t{0}", Line);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sz="130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2542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Sending E-mails</a:t>
            </a:r>
            <a:endParaRPr lang="cs-CZ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107950" y="1125538"/>
            <a:ext cx="8229600" cy="47704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b="1" smtClean="0"/>
              <a:t>Application.cs: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>
                <a:solidFill>
                  <a:schemeClr val="accent2"/>
                </a:solidFill>
              </a:rPr>
              <a:t>using</a:t>
            </a:r>
            <a:r>
              <a:rPr lang="en-US" sz="1000" noProof="1" smtClean="0"/>
              <a:t> System;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>
                <a:solidFill>
                  <a:schemeClr val="accent2"/>
                </a:solidFill>
              </a:rPr>
              <a:t>using</a:t>
            </a:r>
            <a:r>
              <a:rPr lang="en-US" sz="1000" noProof="1" smtClean="0"/>
              <a:t> System.Text;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>
                <a:solidFill>
                  <a:schemeClr val="accent2"/>
                </a:solidFill>
              </a:rPr>
              <a:t>using</a:t>
            </a:r>
            <a:r>
              <a:rPr lang="en-US" sz="1000" noProof="1" smtClean="0"/>
              <a:t> </a:t>
            </a:r>
            <a:r>
              <a:rPr lang="en-US" sz="1000" b="1" noProof="1" smtClean="0"/>
              <a:t>System.Net.Mail</a:t>
            </a:r>
            <a:r>
              <a:rPr lang="en-US" sz="1000" noProof="1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noProof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>
                <a:solidFill>
                  <a:schemeClr val="accent2"/>
                </a:solidFill>
              </a:rPr>
              <a:t>class</a:t>
            </a:r>
            <a:r>
              <a:rPr lang="en-US" sz="1000" noProof="1" smtClean="0"/>
              <a:t> Program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</a:t>
            </a:r>
            <a:r>
              <a:rPr lang="en-US" sz="1000" noProof="1" smtClean="0">
                <a:solidFill>
                  <a:schemeClr val="accent2"/>
                </a:solidFill>
              </a:rPr>
              <a:t>static</a:t>
            </a:r>
            <a:r>
              <a:rPr lang="en-US" sz="1000" noProof="1" smtClean="0"/>
              <a:t> </a:t>
            </a:r>
            <a:r>
              <a:rPr lang="en-US" sz="1000" noProof="1" smtClean="0">
                <a:solidFill>
                  <a:schemeClr val="accent2"/>
                </a:solidFill>
              </a:rPr>
              <a:t>void</a:t>
            </a:r>
            <a:r>
              <a:rPr lang="en-US" sz="1000" noProof="1" smtClean="0"/>
              <a:t> </a:t>
            </a:r>
            <a:r>
              <a:rPr lang="en-US" sz="1000" noProof="1" smtClean="0">
                <a:solidFill>
                  <a:schemeClr val="accent2"/>
                </a:solidFill>
              </a:rPr>
              <a:t>Main(string</a:t>
            </a:r>
            <a:r>
              <a:rPr lang="en-US" sz="1000" noProof="1" smtClean="0"/>
              <a:t>[] args)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// SmtpClient smtpClient = new SmtpClient("smtp1.ms.mff.cuni.cz");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</a:t>
            </a:r>
            <a:r>
              <a:rPr lang="en-US" sz="1000" b="1" noProof="1" smtClean="0"/>
              <a:t>SmtpClient</a:t>
            </a:r>
            <a:r>
              <a:rPr lang="en-US" sz="1000" noProof="1" smtClean="0"/>
              <a:t> smtpClient = </a:t>
            </a:r>
            <a:r>
              <a:rPr lang="en-US" sz="1000" noProof="1" smtClean="0">
                <a:solidFill>
                  <a:schemeClr val="accent2"/>
                </a:solidFill>
              </a:rPr>
              <a:t>new</a:t>
            </a:r>
            <a:r>
              <a:rPr lang="en-US" sz="1000" noProof="1" smtClean="0"/>
              <a:t> </a:t>
            </a:r>
            <a:r>
              <a:rPr lang="en-US" sz="1000" b="1" noProof="1" smtClean="0"/>
              <a:t>SmtpClient</a:t>
            </a:r>
            <a:r>
              <a:rPr lang="en-US" sz="1000" noProof="1" smtClean="0"/>
              <a:t>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</a:t>
            </a:r>
            <a:r>
              <a:rPr lang="en-US" sz="1000" b="1" noProof="1" smtClean="0"/>
              <a:t>MailMessage</a:t>
            </a:r>
            <a:r>
              <a:rPr lang="en-US" sz="1000" noProof="1" smtClean="0"/>
              <a:t> mail = </a:t>
            </a:r>
            <a:r>
              <a:rPr lang="en-US" sz="1000" noProof="1" smtClean="0">
                <a:solidFill>
                  <a:schemeClr val="accent2"/>
                </a:solidFill>
              </a:rPr>
              <a:t>new</a:t>
            </a:r>
            <a:r>
              <a:rPr lang="en-US" sz="1000" noProof="1" smtClean="0"/>
              <a:t> </a:t>
            </a:r>
            <a:r>
              <a:rPr lang="en-US" sz="1000" b="1" noProof="1" smtClean="0"/>
              <a:t>MailMessage</a:t>
            </a:r>
            <a:r>
              <a:rPr lang="en-US" sz="1000" noProof="1" smtClean="0"/>
              <a:t>(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smtClean="0"/>
              <a:t>	</a:t>
            </a:r>
            <a:r>
              <a:rPr lang="en-US" sz="1000" noProof="1" smtClean="0"/>
              <a:t>		</a:t>
            </a:r>
            <a:r>
              <a:rPr lang="en-US" sz="1000" noProof="1" smtClean="0">
                <a:solidFill>
                  <a:schemeClr val="accent2"/>
                </a:solidFill>
              </a:rPr>
              <a:t>new</a:t>
            </a:r>
            <a:r>
              <a:rPr lang="en-US" sz="1000" noProof="1" smtClean="0"/>
              <a:t> </a:t>
            </a:r>
            <a:r>
              <a:rPr lang="en-US" sz="1000" b="1" noProof="1" smtClean="0"/>
              <a:t>MailAddress</a:t>
            </a:r>
            <a:r>
              <a:rPr lang="en-US" sz="1000" noProof="1" smtClean="0"/>
              <a:t>("pavel.jezek@mff.cuni.cz", "Pavel Ježek", Encoding.UTF8),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</a:t>
            </a:r>
            <a:r>
              <a:rPr lang="en-US" sz="1000" smtClean="0"/>
              <a:t>	</a:t>
            </a:r>
            <a:r>
              <a:rPr lang="en-US" sz="1000" noProof="1" smtClean="0"/>
              <a:t>	</a:t>
            </a:r>
            <a:r>
              <a:rPr lang="en-US" sz="1000" noProof="1" smtClean="0">
                <a:solidFill>
                  <a:schemeClr val="accent2"/>
                </a:solidFill>
              </a:rPr>
              <a:t>new</a:t>
            </a:r>
            <a:r>
              <a:rPr lang="en-US" sz="1000" noProof="1" smtClean="0"/>
              <a:t> </a:t>
            </a:r>
            <a:r>
              <a:rPr lang="en-US" sz="1000" b="1" noProof="1" smtClean="0"/>
              <a:t>MailAddress</a:t>
            </a:r>
            <a:r>
              <a:rPr lang="en-US" sz="1000" noProof="1" smtClean="0"/>
              <a:t>("jiri.adamek@dsrg.mff.cuni.cz", "Jiří Adámek", Encoding.UTF8)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mail</a:t>
            </a:r>
            <a:r>
              <a:rPr lang="en-US" sz="1000" b="1" noProof="1" smtClean="0"/>
              <a:t>.Body</a:t>
            </a:r>
            <a:r>
              <a:rPr lang="en-US" sz="1000" noProof="1" smtClean="0"/>
              <a:t> = String.Format(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@"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Ahoj Jiří,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je právě {0} hodin.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Pěkný den přeje,</a:t>
            </a:r>
            <a:r>
              <a:rPr lang="en-US" sz="1000" smtClean="0"/>
              <a:t> </a:t>
            </a:r>
            <a:r>
              <a:rPr lang="en-US" sz="1000" noProof="1" smtClean="0"/>
              <a:t>Pavel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",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</a:t>
            </a:r>
            <a:r>
              <a:rPr lang="en-US" sz="1000" smtClean="0"/>
              <a:t>	</a:t>
            </a:r>
            <a:r>
              <a:rPr lang="en-US" sz="1000" noProof="1" smtClean="0"/>
              <a:t>DateTime.Now.ToShortTimeString()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mail</a:t>
            </a:r>
            <a:r>
              <a:rPr lang="en-US" sz="1000" b="1" noProof="1" smtClean="0"/>
              <a:t>.BodyEncoding</a:t>
            </a:r>
            <a:r>
              <a:rPr lang="en-US" sz="1000" noProof="1" smtClean="0"/>
              <a:t> = Encoding.UTF8;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mail</a:t>
            </a:r>
            <a:r>
              <a:rPr lang="en-US" sz="1000" b="1" noProof="1" smtClean="0"/>
              <a:t>.Subject</a:t>
            </a:r>
            <a:r>
              <a:rPr lang="en-US" sz="1000" noProof="1" smtClean="0"/>
              <a:t> = "Důležitá informace ohledně času";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mail</a:t>
            </a:r>
            <a:r>
              <a:rPr lang="en-US" sz="1000" b="1" noProof="1" smtClean="0"/>
              <a:t>.SubjectEncoding</a:t>
            </a:r>
            <a:r>
              <a:rPr lang="en-US" sz="1000" noProof="1" smtClean="0"/>
              <a:t> = Encoding.UTF8;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mail</a:t>
            </a:r>
            <a:r>
              <a:rPr lang="en-US" sz="1000" b="1" noProof="1" smtClean="0"/>
              <a:t>.Attachments</a:t>
            </a:r>
            <a:r>
              <a:rPr lang="en-US" sz="1000" noProof="1" smtClean="0"/>
              <a:t>.Add(</a:t>
            </a:r>
            <a:r>
              <a:rPr lang="en-US" sz="1000" noProof="1" smtClean="0">
                <a:solidFill>
                  <a:schemeClr val="accent2"/>
                </a:solidFill>
              </a:rPr>
              <a:t>new</a:t>
            </a:r>
            <a:r>
              <a:rPr lang="en-US" sz="1000" noProof="1" smtClean="0"/>
              <a:t> </a:t>
            </a:r>
            <a:r>
              <a:rPr lang="en-US" sz="1000" b="1" noProof="1" smtClean="0"/>
              <a:t>Attachment</a:t>
            </a:r>
            <a:r>
              <a:rPr lang="en-US" sz="1000" noProof="1" smtClean="0"/>
              <a:t>("Picture.png"));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	smtpClient</a:t>
            </a:r>
            <a:r>
              <a:rPr lang="en-US" sz="1000" b="1" noProof="1" smtClean="0"/>
              <a:t>.Send</a:t>
            </a:r>
            <a:r>
              <a:rPr lang="en-US" sz="1000" noProof="1" smtClean="0"/>
              <a:t>(mail);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	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000" noProof="1" smtClean="0"/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000" smtClean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932363" y="4365625"/>
            <a:ext cx="4032250" cy="22320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en-US" sz="1200" b="1"/>
              <a:t>Application.exe.config:</a:t>
            </a:r>
          </a:p>
          <a:p>
            <a:endParaRPr lang="en-US" sz="1200" b="1"/>
          </a:p>
          <a:p>
            <a:r>
              <a:rPr lang="en-US" sz="1200"/>
              <a:t>&lt;configuration&gt;</a:t>
            </a:r>
          </a:p>
          <a:p>
            <a:r>
              <a:rPr lang="en-US" sz="1200"/>
              <a:t>  &lt;system.net&gt;</a:t>
            </a:r>
          </a:p>
          <a:p>
            <a:r>
              <a:rPr lang="en-US" sz="1200"/>
              <a:t>    </a:t>
            </a:r>
            <a:r>
              <a:rPr lang="en-US" sz="1200" b="1"/>
              <a:t>&lt;mailSettings&gt;</a:t>
            </a:r>
          </a:p>
          <a:p>
            <a:r>
              <a:rPr lang="en-US" sz="1200" b="1"/>
              <a:t>      &lt;smtp deliveryMethod="network"&gt;</a:t>
            </a:r>
          </a:p>
          <a:p>
            <a:r>
              <a:rPr lang="en-US" sz="1200" b="1"/>
              <a:t>        &lt;network host="smtp1.ms.mff.cuni.cz"/&gt;</a:t>
            </a:r>
          </a:p>
          <a:p>
            <a:r>
              <a:rPr lang="en-US" sz="1200" b="1"/>
              <a:t>      &lt;/smtp&gt;</a:t>
            </a:r>
          </a:p>
          <a:p>
            <a:r>
              <a:rPr lang="en-US" sz="1200" b="1"/>
              <a:t>    &lt;/mailSettings&gt;</a:t>
            </a:r>
          </a:p>
          <a:p>
            <a:r>
              <a:rPr lang="en-US" sz="1200"/>
              <a:t>  &lt;/system.net&gt;</a:t>
            </a:r>
          </a:p>
          <a:p>
            <a:r>
              <a:rPr lang="en-US" sz="1200"/>
              <a:t>&lt;/configuration&gt;</a:t>
            </a:r>
          </a:p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2878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31016</TotalTime>
  <Words>659</Words>
  <Application>Microsoft Office PowerPoint</Application>
  <PresentationFormat>Předvádění na obrazovce (4:3)</PresentationFormat>
  <Paragraphs>345</Paragraphs>
  <Slides>19</Slides>
  <Notes>18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D3S template</vt:lpstr>
      <vt:lpstr>Advanced .NET Programming I 15th Lecture</vt:lpstr>
      <vt:lpstr>Network Communication</vt:lpstr>
      <vt:lpstr>Adressing</vt:lpstr>
      <vt:lpstr>DNS (Domain Name System)</vt:lpstr>
      <vt:lpstr>Sockets</vt:lpstr>
      <vt:lpstr>Sockets in .NET (1) </vt:lpstr>
      <vt:lpstr>Sockets in .NET (2) </vt:lpstr>
      <vt:lpstr>Example EchoServer</vt:lpstr>
      <vt:lpstr>Example EchoServer</vt:lpstr>
      <vt:lpstr>Example EchoServer</vt:lpstr>
      <vt:lpstr>NetworkStream</vt:lpstr>
      <vt:lpstr>TcpClient/TcpListener UdpClient</vt:lpstr>
      <vt:lpstr>WebRequest and WebResponse</vt:lpstr>
      <vt:lpstr>Classes WebRequest and WebResponse</vt:lpstr>
      <vt:lpstr>WebRequest/WebResponse Subclasses</vt:lpstr>
      <vt:lpstr>Example: WebRequest and WebResponse</vt:lpstr>
      <vt:lpstr>WebClient</vt:lpstr>
      <vt:lpstr>Example: WebClient</vt:lpstr>
      <vt:lpstr>Sending E-mails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214</cp:revision>
  <dcterms:created xsi:type="dcterms:W3CDTF">2006-10-10T18:27:24Z</dcterms:created>
  <dcterms:modified xsi:type="dcterms:W3CDTF">2018-05-23T13:08:55Z</dcterms:modified>
</cp:coreProperties>
</file>